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3662" r:id="rId1"/>
  </p:sldMasterIdLst>
  <p:notesMasterIdLst>
    <p:notesMasterId r:id="rId61"/>
  </p:notesMasterIdLst>
  <p:handoutMasterIdLst>
    <p:handoutMasterId r:id="rId62"/>
  </p:handoutMasterIdLst>
  <p:sldIdLst>
    <p:sldId id="258" r:id="rId2"/>
    <p:sldId id="636" r:id="rId3"/>
    <p:sldId id="637" r:id="rId4"/>
    <p:sldId id="638" r:id="rId5"/>
    <p:sldId id="639" r:id="rId6"/>
    <p:sldId id="640" r:id="rId7"/>
    <p:sldId id="597" r:id="rId8"/>
    <p:sldId id="598" r:id="rId9"/>
    <p:sldId id="599" r:id="rId10"/>
    <p:sldId id="600" r:id="rId11"/>
    <p:sldId id="642" r:id="rId12"/>
    <p:sldId id="641" r:id="rId13"/>
    <p:sldId id="608" r:id="rId14"/>
    <p:sldId id="643" r:id="rId15"/>
    <p:sldId id="644" r:id="rId16"/>
    <p:sldId id="609" r:id="rId17"/>
    <p:sldId id="610" r:id="rId18"/>
    <p:sldId id="611" r:id="rId19"/>
    <p:sldId id="616" r:id="rId20"/>
    <p:sldId id="646" r:id="rId21"/>
    <p:sldId id="619" r:id="rId22"/>
    <p:sldId id="647" r:id="rId23"/>
    <p:sldId id="648" r:id="rId24"/>
    <p:sldId id="621" r:id="rId25"/>
    <p:sldId id="622" r:id="rId26"/>
    <p:sldId id="623" r:id="rId27"/>
    <p:sldId id="624" r:id="rId28"/>
    <p:sldId id="625" r:id="rId29"/>
    <p:sldId id="626" r:id="rId30"/>
    <p:sldId id="627" r:id="rId31"/>
    <p:sldId id="628" r:id="rId32"/>
    <p:sldId id="629" r:id="rId33"/>
    <p:sldId id="630" r:id="rId34"/>
    <p:sldId id="649" r:id="rId35"/>
    <p:sldId id="650" r:id="rId36"/>
    <p:sldId id="631" r:id="rId37"/>
    <p:sldId id="653" r:id="rId38"/>
    <p:sldId id="652" r:id="rId39"/>
    <p:sldId id="651" r:id="rId40"/>
    <p:sldId id="654" r:id="rId41"/>
    <p:sldId id="655" r:id="rId42"/>
    <p:sldId id="656" r:id="rId43"/>
    <p:sldId id="657" r:id="rId44"/>
    <p:sldId id="658" r:id="rId45"/>
    <p:sldId id="671" r:id="rId46"/>
    <p:sldId id="659" r:id="rId47"/>
    <p:sldId id="660" r:id="rId48"/>
    <p:sldId id="661" r:id="rId49"/>
    <p:sldId id="662" r:id="rId50"/>
    <p:sldId id="663" r:id="rId51"/>
    <p:sldId id="664" r:id="rId52"/>
    <p:sldId id="665" r:id="rId53"/>
    <p:sldId id="666" r:id="rId54"/>
    <p:sldId id="667" r:id="rId55"/>
    <p:sldId id="668" r:id="rId56"/>
    <p:sldId id="669" r:id="rId57"/>
    <p:sldId id="670" r:id="rId58"/>
    <p:sldId id="672" r:id="rId59"/>
    <p:sldId id="635" r:id="rId60"/>
  </p:sldIdLst>
  <p:sldSz cx="12192000" cy="6858000"/>
  <p:notesSz cx="7077075" cy="9363075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tx1"/>
      </a:buClr>
      <a:buSzPct val="100000"/>
      <a:buFont typeface="Wingdings" pitchFamily="2" charset="2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tx1"/>
      </a:buClr>
      <a:buSzPct val="100000"/>
      <a:buFont typeface="Wingdings" pitchFamily="2" charset="2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tx1"/>
      </a:buClr>
      <a:buSzPct val="100000"/>
      <a:buFont typeface="Wingdings" pitchFamily="2" charset="2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tx1"/>
      </a:buClr>
      <a:buSzPct val="100000"/>
      <a:buFont typeface="Wingdings" pitchFamily="2" charset="2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tx1"/>
      </a:buClr>
      <a:buSzPct val="100000"/>
      <a:buFont typeface="Wingdings" pitchFamily="2" charset="2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0000"/>
    <a:srgbClr val="FFE6E6"/>
    <a:srgbClr val="500000"/>
    <a:srgbClr val="0099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12" autoAdjust="0"/>
    <p:restoredTop sz="94660" autoAdjust="0"/>
  </p:normalViewPr>
  <p:slideViewPr>
    <p:cSldViewPr>
      <p:cViewPr varScale="1">
        <p:scale>
          <a:sx n="149" d="100"/>
          <a:sy n="149" d="100"/>
        </p:scale>
        <p:origin x="41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67155" cy="4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7" tIns="46968" rIns="93937" bIns="4696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09921" y="0"/>
            <a:ext cx="3067154" cy="4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7" tIns="46968" rIns="93937" bIns="4696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94446"/>
            <a:ext cx="3067155" cy="4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7" tIns="46968" rIns="93937" bIns="46968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09921" y="8894446"/>
            <a:ext cx="3067154" cy="4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7" tIns="46968" rIns="93937" bIns="46968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pPr>
              <a:defRPr/>
            </a:pPr>
            <a:fld id="{3B7227E4-51F8-45C2-83C1-D251491FB8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397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155" cy="468629"/>
          </a:xfrm>
          <a:prstGeom prst="rect">
            <a:avLst/>
          </a:prstGeom>
        </p:spPr>
        <p:txBody>
          <a:bodyPr vert="horz" wrap="square" lIns="93937" tIns="46968" rIns="93937" bIns="46968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339" y="0"/>
            <a:ext cx="3067155" cy="468629"/>
          </a:xfrm>
          <a:prstGeom prst="rect">
            <a:avLst/>
          </a:prstGeom>
        </p:spPr>
        <p:txBody>
          <a:bodyPr vert="horz" wrap="square" lIns="93937" tIns="46968" rIns="93937" bIns="46968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4C5774C-03E1-499A-B4E4-895282C04360}" type="datetimeFigureOut">
              <a:rPr lang="en-US"/>
              <a:pPr>
                <a:defRPr/>
              </a:pPr>
              <a:t>3/17/2024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38875" cy="3509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7" tIns="46968" rIns="93937" bIns="46968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075" y="4447224"/>
            <a:ext cx="5662925" cy="4212908"/>
          </a:xfrm>
          <a:prstGeom prst="rect">
            <a:avLst/>
          </a:prstGeom>
        </p:spPr>
        <p:txBody>
          <a:bodyPr vert="horz" lIns="93937" tIns="46968" rIns="93937" bIns="4696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2863"/>
            <a:ext cx="3067155" cy="468629"/>
          </a:xfrm>
          <a:prstGeom prst="rect">
            <a:avLst/>
          </a:prstGeom>
        </p:spPr>
        <p:txBody>
          <a:bodyPr vert="horz" wrap="square" lIns="93937" tIns="46968" rIns="93937" bIns="46968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339" y="8892863"/>
            <a:ext cx="3067155" cy="468629"/>
          </a:xfrm>
          <a:prstGeom prst="rect">
            <a:avLst/>
          </a:prstGeom>
        </p:spPr>
        <p:txBody>
          <a:bodyPr vert="horz" wrap="square" lIns="93937" tIns="46968" rIns="93937" bIns="4696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69181FC-D85A-4591-8BD1-5E6A6B17461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609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19100" y="703263"/>
            <a:ext cx="6238875" cy="350996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0647" indent="-284864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39457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595239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1022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06805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62587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18370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74153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FA44757-FF1F-42D8-B2CA-5FE2A078B1AB}" type="slidenum">
              <a:rPr lang="en-US" altLang="en-US" sz="1200"/>
              <a:pPr eaLnBrk="1" hangingPunct="1"/>
              <a:t>0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70369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19100" y="703263"/>
            <a:ext cx="6238875" cy="3509962"/>
          </a:xfrm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33462" indent="-28210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28404" indent="-22568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579765" indent="-22568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31127" indent="-22568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482488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33851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85212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36574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CDD2809-E467-4B0A-A942-F92A4D853204}" type="slidenum">
              <a:rPr lang="en-US" altLang="en-US" sz="1200"/>
              <a:pPr eaLnBrk="1" hangingPunct="1"/>
              <a:t>31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86558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19100" y="703263"/>
            <a:ext cx="6238875" cy="3509962"/>
          </a:xfrm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33462" indent="-28210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28404" indent="-22568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579765" indent="-22568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31127" indent="-22568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482488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33851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85212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36574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5697C6B-EB08-4571-A24E-D099AA12B295}" type="slidenum">
              <a:rPr lang="en-US" altLang="en-US" sz="1200"/>
              <a:pPr eaLnBrk="1" hangingPunct="1"/>
              <a:t>23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1595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19100" y="703263"/>
            <a:ext cx="6238875" cy="3509962"/>
          </a:xfrm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33462" indent="-28210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28404" indent="-22568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579765" indent="-22568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31127" indent="-22568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482488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33851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85212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36574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64CAB27-2A96-4ED7-9969-E2C701547339}" type="slidenum">
              <a:rPr lang="en-US" altLang="en-US" sz="1200"/>
              <a:pPr eaLnBrk="1" hangingPunct="1"/>
              <a:t>24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65397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19100" y="703263"/>
            <a:ext cx="6238875" cy="3509962"/>
          </a:xfrm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33462" indent="-28210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28404" indent="-22568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579765" indent="-22568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31127" indent="-22568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482488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33851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85212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36574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B289825-0E79-49C6-85DA-5E1BDD86B7FA}" type="slidenum">
              <a:rPr lang="en-US" altLang="en-US" sz="1200"/>
              <a:pPr eaLnBrk="1" hangingPunct="1"/>
              <a:t>25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40949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19100" y="703263"/>
            <a:ext cx="6238875" cy="3509962"/>
          </a:xfrm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33462" indent="-28210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28404" indent="-22568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579765" indent="-22568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31127" indent="-22568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482488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33851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85212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36574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E6EE27D-60BB-4047-A85F-B8647FA57E00}" type="slidenum">
              <a:rPr lang="en-US" altLang="en-US" sz="1200"/>
              <a:pPr eaLnBrk="1" hangingPunct="1"/>
              <a:t>26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93962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19100" y="703263"/>
            <a:ext cx="6238875" cy="3509962"/>
          </a:xfrm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33462" indent="-28210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28404" indent="-22568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579765" indent="-22568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31127" indent="-22568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482488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33851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85212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36574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E11D52C-E147-4839-845E-D3938F050412}" type="slidenum">
              <a:rPr lang="en-US" altLang="en-US" sz="1200"/>
              <a:pPr eaLnBrk="1" hangingPunct="1"/>
              <a:t>27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42521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19100" y="703263"/>
            <a:ext cx="6238875" cy="3509962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33462" indent="-28210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28404" indent="-22568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579765" indent="-22568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31127" indent="-22568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482488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33851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85212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36574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AD7EE0F-6BC7-4C31-B194-FA8EC842DCAA}" type="slidenum">
              <a:rPr lang="en-US" altLang="en-US" sz="1200"/>
              <a:pPr eaLnBrk="1" hangingPunct="1"/>
              <a:t>28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85190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19100" y="703263"/>
            <a:ext cx="6238875" cy="3509962"/>
          </a:xfrm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33462" indent="-28210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28404" indent="-22568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579765" indent="-22568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31127" indent="-22568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482488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33851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85212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36574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760CD00-B79D-40AA-90E4-6A2E720F702F}" type="slidenum">
              <a:rPr lang="en-US" altLang="en-US" sz="1200"/>
              <a:pPr eaLnBrk="1" hangingPunct="1"/>
              <a:t>29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44606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19100" y="703263"/>
            <a:ext cx="6238875" cy="3509962"/>
          </a:xfrm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33462" indent="-28210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28404" indent="-22568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579765" indent="-22568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31127" indent="-225681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482488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33851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85212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36574" indent="-22568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3E57802-9CC2-44FB-9BD9-15C94C5B0BA2}" type="slidenum">
              <a:rPr lang="en-US" altLang="en-US" sz="1200"/>
              <a:pPr eaLnBrk="1" hangingPunct="1"/>
              <a:t>30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1079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027"/>
          <p:cNvSpPr>
            <a:spLocks noChangeArrowheads="1"/>
          </p:cNvSpPr>
          <p:nvPr/>
        </p:nvSpPr>
        <p:spPr bwMode="auto">
          <a:xfrm>
            <a:off x="914400" y="990600"/>
            <a:ext cx="6908800" cy="1905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sz="2400" dirty="0"/>
          </a:p>
        </p:txBody>
      </p:sp>
      <p:sp>
        <p:nvSpPr>
          <p:cNvPr id="9" name="Line 4103"/>
          <p:cNvSpPr>
            <a:spLocks noChangeShapeType="1"/>
          </p:cNvSpPr>
          <p:nvPr userDrawn="1"/>
        </p:nvSpPr>
        <p:spPr bwMode="auto">
          <a:xfrm>
            <a:off x="0" y="3048000"/>
            <a:ext cx="11988800" cy="0"/>
          </a:xfrm>
          <a:prstGeom prst="line">
            <a:avLst/>
          </a:prstGeom>
          <a:noFill/>
          <a:ln w="50800">
            <a:solidFill>
              <a:srgbClr val="5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800" dirty="0"/>
          </a:p>
        </p:txBody>
      </p:sp>
      <p:sp>
        <p:nvSpPr>
          <p:cNvPr id="10" name="Rectangle 4098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228600"/>
            <a:ext cx="10363200" cy="1143000"/>
          </a:xfrm>
        </p:spPr>
        <p:txBody>
          <a:bodyPr/>
          <a:lstStyle>
            <a:lvl1pPr>
              <a:defRPr sz="3600" baseline="0">
                <a:solidFill>
                  <a:srgbClr val="1E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409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930400" y="3124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 baseline="0">
                <a:solidFill>
                  <a:srgbClr val="1E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" y="5486400"/>
            <a:ext cx="3886200" cy="10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50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11176000" cy="1066800"/>
          </a:xfrm>
        </p:spPr>
        <p:txBody>
          <a:bodyPr/>
          <a:lstStyle>
            <a:lvl1pPr>
              <a:defRPr baseline="0">
                <a:solidFill>
                  <a:srgbClr val="1E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80160"/>
            <a:ext cx="11297920" cy="3733800"/>
          </a:xfrm>
        </p:spPr>
        <p:txBody>
          <a:bodyPr/>
          <a:lstStyle>
            <a:lvl1pPr marL="457200" indent="-457200">
              <a:buClr>
                <a:srgbClr val="1E0000"/>
              </a:buClr>
              <a:buSzPct val="100000"/>
              <a:buFont typeface="Arial" panose="020B0604020202020204" pitchFamily="34" charset="0"/>
              <a:buChar char="•"/>
              <a:defRPr baseline="0">
                <a:solidFill>
                  <a:srgbClr val="1E0000"/>
                </a:solidFill>
              </a:defRPr>
            </a:lvl1pPr>
            <a:lvl2pPr>
              <a:buClr>
                <a:srgbClr val="1E0000"/>
              </a:buClr>
              <a:defRPr baseline="0">
                <a:solidFill>
                  <a:srgbClr val="1E0000"/>
                </a:solidFill>
              </a:defRPr>
            </a:lvl2pPr>
            <a:lvl3pPr marL="1257300" indent="-342900">
              <a:buClr>
                <a:srgbClr val="1E0000"/>
              </a:buClr>
              <a:buSzPct val="90000"/>
              <a:buFont typeface="Arial" panose="020B0604020202020204" pitchFamily="34" charset="0"/>
              <a:buChar char="•"/>
              <a:defRPr baseline="0">
                <a:solidFill>
                  <a:srgbClr val="1E0000"/>
                </a:solidFill>
              </a:defRPr>
            </a:lvl3pPr>
            <a:lvl4pPr>
              <a:buClr>
                <a:srgbClr val="1E0000"/>
              </a:buClr>
              <a:defRPr baseline="0">
                <a:solidFill>
                  <a:srgbClr val="1E0000"/>
                </a:solidFill>
              </a:defRPr>
            </a:lvl4pPr>
            <a:lvl5pPr>
              <a:buClr>
                <a:srgbClr val="1E0000"/>
              </a:buClr>
              <a:defRPr baseline="0">
                <a:solidFill>
                  <a:srgbClr val="1E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48800" y="63246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2000">
                <a:latin typeface="Times New Roman" pitchFamily="18" charset="0"/>
              </a:defRPr>
            </a:lvl1pPr>
          </a:lstStyle>
          <a:p>
            <a:pPr>
              <a:defRPr/>
            </a:pPr>
            <a:fld id="{F6D20532-61D7-47D0-903F-227F7C48AD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02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6007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10668000" cy="10698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5232400" cy="3733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524000"/>
            <a:ext cx="5232400" cy="3733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3174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11155680" cy="10698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48800" y="63246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2000">
                <a:latin typeface="Times New Roman" pitchFamily="18" charset="0"/>
              </a:defRPr>
            </a:lvl1pPr>
          </a:lstStyle>
          <a:p>
            <a:pPr>
              <a:defRPr/>
            </a:pPr>
            <a:fld id="{F6D20532-61D7-47D0-903F-227F7C48AD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2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021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10896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F3F77-D290-4901-85A8-48741AAFAB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1295400"/>
            <a:ext cx="10896600" cy="5181600"/>
          </a:xfrm>
        </p:spPr>
        <p:txBody>
          <a:bodyPr/>
          <a:lstStyle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1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5"/>
          <p:cNvSpPr>
            <a:spLocks noChangeArrowheads="1"/>
          </p:cNvSpPr>
          <p:nvPr/>
        </p:nvSpPr>
        <p:spPr bwMode="auto">
          <a:xfrm>
            <a:off x="1016000" y="1143000"/>
            <a:ext cx="6807200" cy="609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sz="2400" dirty="0"/>
          </a:p>
        </p:txBody>
      </p:sp>
      <p:sp>
        <p:nvSpPr>
          <p:cNvPr id="25615" name="Rectangle 15"/>
          <p:cNvSpPr>
            <a:spLocks noChangeArrowheads="1"/>
          </p:cNvSpPr>
          <p:nvPr userDrawn="1"/>
        </p:nvSpPr>
        <p:spPr bwMode="auto">
          <a:xfrm>
            <a:off x="304801" y="6629401"/>
            <a:ext cx="11578167" cy="9525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folHlink">
                  <a:gamma/>
                  <a:tint val="25098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sz="2400" dirty="0">
              <a:latin typeface="Helvetica" charset="0"/>
            </a:endParaRPr>
          </a:p>
        </p:txBody>
      </p:sp>
      <p:sp>
        <p:nvSpPr>
          <p:cNvPr id="11" name="Line 8"/>
          <p:cNvSpPr>
            <a:spLocks noChangeShapeType="1"/>
          </p:cNvSpPr>
          <p:nvPr userDrawn="1"/>
        </p:nvSpPr>
        <p:spPr bwMode="auto">
          <a:xfrm>
            <a:off x="0" y="1143000"/>
            <a:ext cx="11176000" cy="0"/>
          </a:xfrm>
          <a:prstGeom prst="line">
            <a:avLst/>
          </a:prstGeom>
          <a:noFill/>
          <a:ln w="50800">
            <a:solidFill>
              <a:srgbClr val="5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800" dirty="0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10668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48800" y="63246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2000">
                <a:latin typeface="Times New Roman" pitchFamily="18" charset="0"/>
              </a:defRPr>
            </a:lvl1pPr>
          </a:lstStyle>
          <a:p>
            <a:pPr>
              <a:defRPr/>
            </a:pPr>
            <a:fld id="{F6D20532-61D7-47D0-903F-227F7C48AD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80160"/>
            <a:ext cx="10668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241" y="838200"/>
            <a:ext cx="64515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23" r:id="rId2"/>
    <p:sldLayoutId id="2147483724" r:id="rId3"/>
    <p:sldLayoutId id="2147483725" r:id="rId4"/>
    <p:sldLayoutId id="2147483727" r:id="rId5"/>
    <p:sldLayoutId id="2147483734" r:id="rId6"/>
    <p:sldLayoutId id="2147483736" r:id="rId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baseline="0">
          <a:solidFill>
            <a:srgbClr val="3C000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800" baseline="0">
          <a:solidFill>
            <a:srgbClr val="28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 baseline="0">
          <a:solidFill>
            <a:srgbClr val="280000"/>
          </a:solidFill>
          <a:latin typeface="+mn-lt"/>
        </a:defRPr>
      </a:lvl2pPr>
      <a:lvl3pPr marL="12573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Arial" panose="020B0604020202020204" pitchFamily="34" charset="0"/>
        <a:buChar char="•"/>
        <a:defRPr sz="2000" baseline="0">
          <a:solidFill>
            <a:srgbClr val="280000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 baseline="0">
          <a:solidFill>
            <a:srgbClr val="28000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»"/>
        <a:defRPr sz="2000" baseline="0">
          <a:solidFill>
            <a:srgbClr val="2800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overbye@tam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524000" y="76201"/>
            <a:ext cx="9144000" cy="1646237"/>
          </a:xfrm>
          <a:noFill/>
        </p:spPr>
        <p:txBody>
          <a:bodyPr anchor="ctr"/>
          <a:lstStyle/>
          <a:p>
            <a:pPr algn="ctr" eaLnBrk="1" hangingPunct="1">
              <a:spcBef>
                <a:spcPct val="50000"/>
              </a:spcBef>
            </a:pPr>
            <a:r>
              <a:rPr lang="en-US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Fundamentals of Electric Transmission System Planning</a:t>
            </a:r>
            <a:endParaRPr lang="en-US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1828800" y="1752601"/>
            <a:ext cx="868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kern="0" dirty="0">
                <a:solidFill>
                  <a:srgbClr val="000000"/>
                </a:solidFill>
                <a:latin typeface="+mj-lt"/>
                <a:cs typeface="Arial" pitchFamily="34" charset="0"/>
              </a:rPr>
              <a:t>Talk 11: </a:t>
            </a:r>
            <a:r>
              <a:rPr lang="en-US" sz="3200" b="1" dirty="0">
                <a:solidFill>
                  <a:srgbClr val="000000"/>
                </a:solidFill>
                <a:latin typeface="+mj-lt"/>
              </a:rPr>
              <a:t>Power System Optimization and Locational Marginal Prices</a:t>
            </a:r>
            <a:endParaRPr lang="en-US" sz="3200" b="1" kern="0" dirty="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sz="quarter" idx="1"/>
          </p:nvPr>
        </p:nvSpPr>
        <p:spPr>
          <a:xfrm>
            <a:off x="1752600" y="3251817"/>
            <a:ext cx="8534400" cy="1752600"/>
          </a:xfrm>
        </p:spPr>
        <p:txBody>
          <a:bodyPr/>
          <a:lstStyle/>
          <a:p>
            <a:r>
              <a:rPr lang="en-US" dirty="0"/>
              <a:t>Prof. Tom Overbye</a:t>
            </a:r>
          </a:p>
          <a:p>
            <a:r>
              <a:rPr lang="en-US" dirty="0"/>
              <a:t>Dept. of Electrical and Computer Engineering</a:t>
            </a:r>
          </a:p>
          <a:p>
            <a:r>
              <a:rPr lang="en-US" dirty="0"/>
              <a:t>Texas A&amp;M University</a:t>
            </a:r>
          </a:p>
          <a:p>
            <a:r>
              <a:rPr lang="en-US" dirty="0">
                <a:hlinkClick r:id="rId3"/>
              </a:rPr>
              <a:t>overbye@tamu.edu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B543-F86E-F78F-72B3-295CF9DA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Prairie State Energy Campus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AFF97-2D85-7A39-79FD-6F8A23084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Prairie State Energy Campus (PSEC) is a 1600 MW coal plant in Southern Illinois with its own coal mine </a:t>
            </a:r>
            <a:br>
              <a:rPr lang="en-US" dirty="0"/>
            </a:br>
            <a:r>
              <a:rPr lang="en-US" dirty="0"/>
              <a:t>that opened in 2012</a:t>
            </a:r>
          </a:p>
          <a:p>
            <a:pPr lvl="1"/>
            <a:r>
              <a:rPr lang="en-US" dirty="0"/>
              <a:t>It is owned by municipals and coops (my former</a:t>
            </a:r>
            <a:br>
              <a:rPr lang="en-US" dirty="0"/>
            </a:br>
            <a:r>
              <a:rPr lang="en-US" dirty="0"/>
              <a:t>coop got &gt;60% of the energy from PSEC)</a:t>
            </a:r>
          </a:p>
          <a:p>
            <a:pPr lvl="1"/>
            <a:r>
              <a:rPr lang="en-US" dirty="0"/>
              <a:t>While relatively efficient, it is one of the US’s </a:t>
            </a:r>
            <a:br>
              <a:rPr lang="en-US" dirty="0"/>
            </a:br>
            <a:r>
              <a:rPr lang="en-US" dirty="0"/>
              <a:t>largest sources of CO2 emissions</a:t>
            </a:r>
          </a:p>
          <a:p>
            <a:pPr lvl="1"/>
            <a:r>
              <a:rPr lang="en-US" dirty="0"/>
              <a:t>It cost an estimate $4 billion to build; if it sells</a:t>
            </a:r>
            <a:br>
              <a:rPr lang="en-US" dirty="0"/>
            </a:br>
            <a:r>
              <a:rPr lang="en-US" dirty="0"/>
              <a:t>its power at $30/MWh then maximum yearly </a:t>
            </a:r>
            <a:br>
              <a:rPr lang="en-US" dirty="0"/>
            </a:br>
            <a:r>
              <a:rPr lang="en-US" dirty="0"/>
              <a:t>income would be $30*1600*8760=$420 million</a:t>
            </a:r>
          </a:p>
          <a:p>
            <a:r>
              <a:rPr lang="en-US" dirty="0"/>
              <a:t>Illinois’s new clean energy law requires PSEC to reduce carbon emissions by 45% by 1/1/35 and be 100% carbon free by the end of 2045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8ABBD-C461-FE4D-E4F0-6FE9BCDD1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828800"/>
            <a:ext cx="4572000" cy="3044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E7BD2E-C970-087F-0772-F95AF1D3497C}"/>
              </a:ext>
            </a:extLst>
          </p:cNvPr>
          <p:cNvSpPr txBox="1"/>
          <p:nvPr/>
        </p:nvSpPr>
        <p:spPr>
          <a:xfrm>
            <a:off x="990600" y="6306127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E0000"/>
                </a:solidFill>
              </a:rPr>
              <a:t>Image: Pantagraph.com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7969A-CAAB-BF3B-52F3-DEF84294D7D2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9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67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099B-3C45-DF0A-AAAF-6ABCB13B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Grid Economic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C8335-875D-1B23-0823-D61C113CE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5791200" cy="1386840"/>
          </a:xfrm>
        </p:spPr>
        <p:txBody>
          <a:bodyPr/>
          <a:lstStyle/>
          <a:p>
            <a:r>
              <a:rPr lang="en-US" dirty="0"/>
              <a:t>Electric grid operations have been optimized for many decades!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80778-7733-3572-2CD9-BE39BB040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40" y="2477054"/>
            <a:ext cx="5361760" cy="426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3C08EF-CF49-D30D-65F7-8C6BCFB16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280160"/>
            <a:ext cx="5115370" cy="5477625"/>
          </a:xfrm>
          <a:prstGeom prst="rect">
            <a:avLst/>
          </a:prstGeom>
        </p:spPr>
      </p:pic>
      <p:sp>
        <p:nvSpPr>
          <p:cNvPr id="10" name="Text Box 5">
            <a:extLst>
              <a:ext uri="{FF2B5EF4-FFF2-40B4-BE49-F238E27FC236}">
                <a16:creationId xmlns:a16="http://schemas.microsoft.com/office/drawing/2014/main" id="{7AF4A15E-A419-A2E9-5F37-650CE7855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44670" y="3429000"/>
            <a:ext cx="1143000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1958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0F5AD0F7-1F1D-75D7-4D7E-CC3CDBC5C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048" y="2286000"/>
            <a:ext cx="1126834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1928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AA331-067B-AED5-9D04-924467503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10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11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5FC9-AE3B-FB4F-AE4C-D7635407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System Economic Dispatch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A6690-A30F-D99D-D527-004ED1FA6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Economic dispatch is a constrained minimization</a:t>
            </a:r>
          </a:p>
          <a:p>
            <a:pPr lvl="1"/>
            <a:r>
              <a:rPr lang="en-US" dirty="0"/>
              <a:t>The cost function is often generation cost in an area</a:t>
            </a:r>
          </a:p>
          <a:p>
            <a:pPr lvl="1"/>
            <a:r>
              <a:rPr lang="en-US" dirty="0"/>
              <a:t>Single equality constraint is the real power balance</a:t>
            </a:r>
          </a:p>
          <a:p>
            <a:r>
              <a:rPr lang="en-US" dirty="0"/>
              <a:t>Solved by setting up the Lagrangian (with P</a:t>
            </a:r>
            <a:r>
              <a:rPr lang="en-US" baseline="-25000" dirty="0"/>
              <a:t>D</a:t>
            </a:r>
            <a:r>
              <a:rPr lang="en-US" dirty="0"/>
              <a:t> the load and P</a:t>
            </a:r>
            <a:r>
              <a:rPr lang="en-US" baseline="-25000" dirty="0"/>
              <a:t>L</a:t>
            </a:r>
            <a:r>
              <a:rPr lang="en-US" dirty="0"/>
              <a:t> the losses)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A necessary condition for a minimum is that the gradient is zero.  Without losses this occurs when all generators are dispatched at the same marginal cost (except when they hit a limit)</a:t>
            </a:r>
          </a:p>
          <a:p>
            <a:r>
              <a:rPr lang="en-US" dirty="0"/>
              <a:t>The marginal (or incremental) cost tells how much it would cost to produce one more MW for an hour ($/MWh)    </a:t>
            </a:r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711C531-B2CF-303C-5DA4-0E4347741B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308454"/>
              </p:ext>
            </p:extLst>
          </p:nvPr>
        </p:nvGraphicFramePr>
        <p:xfrm>
          <a:off x="1143000" y="3276600"/>
          <a:ext cx="6107113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302240" imgH="990360" progId="Equation.DSMT4">
                  <p:embed/>
                </p:oleObj>
              </mc:Choice>
              <mc:Fallback>
                <p:oleObj name="Equation" r:id="rId2" imgW="7302240" imgH="990360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276600"/>
                        <a:ext cx="6107113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DFB8C8F-B591-70C3-0F91-C47F20AA4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11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10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Dispatch Example without Losses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3" r="14766" b="11665"/>
          <a:stretch/>
        </p:blipFill>
        <p:spPr bwMode="auto">
          <a:xfrm>
            <a:off x="381000" y="1399761"/>
            <a:ext cx="7391400" cy="4401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14400" y="5853176"/>
            <a:ext cx="4343399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Case is </a:t>
            </a:r>
            <a:r>
              <a:rPr lang="en-US" altLang="en-US" sz="2400" b="1" dirty="0">
                <a:solidFill>
                  <a:srgbClr val="1E0000"/>
                </a:solidFill>
              </a:rPr>
              <a:t>B5_EconomicDispatch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4941634-8A7F-8981-0AD9-975325C4A44F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12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06A9AF-0EF3-9C7A-2FEA-364009C23B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" r="34401" b="35768"/>
          <a:stretch/>
        </p:blipFill>
        <p:spPr>
          <a:xfrm>
            <a:off x="7867957" y="1143000"/>
            <a:ext cx="4069492" cy="2895600"/>
          </a:xfrm>
          <a:prstGeom prst="rect">
            <a:avLst/>
          </a:prstGeom>
        </p:spPr>
      </p:pic>
      <p:sp>
        <p:nvSpPr>
          <p:cNvPr id="10" name="Text Box 5">
            <a:extLst>
              <a:ext uri="{FF2B5EF4-FFF2-40B4-BE49-F238E27FC236}">
                <a16:creationId xmlns:a16="http://schemas.microsoft.com/office/drawing/2014/main" id="{9BFDFB70-B473-766E-7F3E-36DC6C21A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0746" y="4104144"/>
            <a:ext cx="3996454" cy="2308324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en-US" dirty="0">
                <a:solidFill>
                  <a:srgbClr val="1E0000"/>
                </a:solidFill>
              </a:rPr>
              <a:t>To include the marginal impact of losses, select </a:t>
            </a:r>
            <a:r>
              <a:rPr lang="en-US" altLang="en-US" b="1" dirty="0">
                <a:solidFill>
                  <a:srgbClr val="1E0000"/>
                </a:solidFill>
              </a:rPr>
              <a:t>Simulator Options, Power Flow Solution, Advanced Options Page 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1E0000"/>
                </a:solidFill>
              </a:rPr>
              <a:t>then check Include Loss Penalty Factors in ED</a:t>
            </a:r>
            <a:r>
              <a:rPr lang="en-US" alt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altLang="en-US" sz="24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058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E8338-CE5B-668D-7857-73E628207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Dispatch on 37 Bus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1FECD-5CD5-8AA7-1333-E49FA4426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11658600" cy="1066800"/>
          </a:xfrm>
        </p:spPr>
        <p:txBody>
          <a:bodyPr/>
          <a:lstStyle/>
          <a:p>
            <a:r>
              <a:rPr lang="en-US" dirty="0"/>
              <a:t>To see economic dispatch on the 37 bus case, open case PSC_37Bus_EconomicDispatch; to see a graph of the generator costs right-click on any generator and select </a:t>
            </a:r>
            <a:r>
              <a:rPr lang="en-US" b="1" dirty="0"/>
              <a:t>Curves, All Area Gen IC Curves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14B7A-DEE1-494D-5570-AE6ECB12E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6" r="28986"/>
          <a:stretch/>
        </p:blipFill>
        <p:spPr>
          <a:xfrm>
            <a:off x="474617" y="2667000"/>
            <a:ext cx="5394960" cy="3860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586F69-DAF8-6879-7A00-14E497B3A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" t="4" r="34824" b="34663"/>
          <a:stretch/>
        </p:blipFill>
        <p:spPr>
          <a:xfrm>
            <a:off x="5943600" y="2667000"/>
            <a:ext cx="5554824" cy="3581400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18FC31A-0FDD-4121-CB90-0BE5FEB2D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13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954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74143-BD3A-64BF-6C86-967837EFC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Supply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F4545-A857-3827-8AF6-8F5E9483F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11297920" cy="1158240"/>
          </a:xfrm>
        </p:spPr>
        <p:txBody>
          <a:bodyPr/>
          <a:lstStyle/>
          <a:p>
            <a:r>
              <a:rPr lang="en-US" dirty="0"/>
              <a:t>The area supply curve shows how the marginal cost for an area (or the entire case) varies assuming an economic dispatch</a:t>
            </a:r>
          </a:p>
          <a:p>
            <a:pPr lvl="1"/>
            <a:r>
              <a:rPr lang="en-US" dirty="0"/>
              <a:t>The curves for an area or super area are available in their case information displays by right-clicking and selecting </a:t>
            </a:r>
            <a:r>
              <a:rPr lang="en-US" b="1" dirty="0"/>
              <a:t>Plot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then one of its options</a:t>
            </a:r>
          </a:p>
          <a:p>
            <a:pPr lvl="1"/>
            <a:r>
              <a:rPr lang="en-US" dirty="0"/>
              <a:t>This is a quick way to get an overall</a:t>
            </a:r>
            <a:br>
              <a:rPr lang="en-US" dirty="0"/>
            </a:br>
            <a:r>
              <a:rPr lang="en-US" dirty="0"/>
              <a:t>feel for a case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2E00A-A2AE-940C-710F-75CDEB966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" t="2" r="33900" b="34359"/>
          <a:stretch/>
        </p:blipFill>
        <p:spPr>
          <a:xfrm>
            <a:off x="838200" y="4297030"/>
            <a:ext cx="4876800" cy="2113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2DDA8B-6196-E352-C71C-3E6A7780D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" t="2" r="35473" b="34359"/>
          <a:stretch/>
        </p:blipFill>
        <p:spPr>
          <a:xfrm>
            <a:off x="6096000" y="2660590"/>
            <a:ext cx="4276770" cy="18352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F01A0B-F56D-4DE6-A979-B653BEC61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" t="-2" r="34524" b="34398"/>
          <a:stretch/>
        </p:blipFill>
        <p:spPr>
          <a:xfrm>
            <a:off x="6172200" y="4538749"/>
            <a:ext cx="5334000" cy="2078182"/>
          </a:xfrm>
          <a:prstGeom prst="rect">
            <a:avLst/>
          </a:prstGeom>
        </p:spPr>
      </p:pic>
      <p:sp>
        <p:nvSpPr>
          <p:cNvPr id="10" name="Text Box 4">
            <a:extLst>
              <a:ext uri="{FF2B5EF4-FFF2-40B4-BE49-F238E27FC236}">
                <a16:creationId xmlns:a16="http://schemas.microsoft.com/office/drawing/2014/main" id="{AD2816D9-38F4-4026-77A0-3E941AD09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307916"/>
            <a:ext cx="3581400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en-US" altLang="en-US" b="1" dirty="0">
                <a:solidFill>
                  <a:srgbClr val="1E0000"/>
                </a:solidFill>
              </a:rPr>
              <a:t>PSC_37Bus </a:t>
            </a:r>
            <a:r>
              <a:rPr lang="en-US" altLang="en-US" dirty="0">
                <a:solidFill>
                  <a:srgbClr val="1E0000"/>
                </a:solidFill>
              </a:rPr>
              <a:t>Supply Curve </a:t>
            </a:r>
            <a:endParaRPr lang="en-US" altLang="en-US" sz="2400" b="1" dirty="0">
              <a:solidFill>
                <a:srgbClr val="1E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4DBACE01-AE98-1CC3-4B4A-CF68B76B2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134" y="2747197"/>
            <a:ext cx="2285999" cy="830997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en-US" altLang="en-US" b="1" dirty="0">
                <a:solidFill>
                  <a:srgbClr val="1E0000"/>
                </a:solidFill>
              </a:rPr>
              <a:t>Texas2000 </a:t>
            </a:r>
            <a:r>
              <a:rPr lang="en-US" altLang="en-US" dirty="0">
                <a:solidFill>
                  <a:srgbClr val="1E0000"/>
                </a:solidFill>
              </a:rPr>
              <a:t>Supply Curve </a:t>
            </a:r>
            <a:endParaRPr lang="en-US" altLang="en-US" sz="2400" b="1" dirty="0">
              <a:solidFill>
                <a:srgbClr val="1E0000"/>
              </a:solidFill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218743D-31DB-6CD1-4F7A-F9F236126D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14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497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Optimal Power Flow (OPF)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0160"/>
            <a:ext cx="11328400" cy="3733800"/>
          </a:xfrm>
        </p:spPr>
        <p:txBody>
          <a:bodyPr/>
          <a:lstStyle/>
          <a:p>
            <a:pPr eaLnBrk="1" hangingPunct="1"/>
            <a:r>
              <a:rPr lang="en-US" altLang="en-US" dirty="0"/>
              <a:t>OPF functionally combines the power flow with economic dispatch</a:t>
            </a:r>
          </a:p>
          <a:p>
            <a:pPr eaLnBrk="1" hangingPunct="1"/>
            <a:r>
              <a:rPr lang="en-US" altLang="en-US" dirty="0"/>
              <a:t>SCOPF adds in contingency analysis </a:t>
            </a:r>
          </a:p>
          <a:p>
            <a:pPr eaLnBrk="1" hangingPunct="1"/>
            <a:r>
              <a:rPr lang="en-US" altLang="en-US" dirty="0"/>
              <a:t>Goal of OPF and SCOPF is to minimize a cost function, such as operating cost, taking into account realistic equality and inequality constraints</a:t>
            </a:r>
          </a:p>
          <a:p>
            <a:pPr eaLnBrk="1" hangingPunct="1"/>
            <a:r>
              <a:rPr lang="en-US" altLang="en-US" dirty="0"/>
              <a:t>Equality constraints</a:t>
            </a:r>
          </a:p>
          <a:p>
            <a:pPr lvl="1" eaLnBrk="1" hangingPunct="1"/>
            <a:r>
              <a:rPr lang="en-US" altLang="en-US" dirty="0"/>
              <a:t>bus real and reactive power balance</a:t>
            </a:r>
          </a:p>
          <a:p>
            <a:pPr lvl="1" eaLnBrk="1" hangingPunct="1"/>
            <a:r>
              <a:rPr lang="en-US" altLang="en-US" dirty="0"/>
              <a:t>generator voltage setpoints</a:t>
            </a:r>
          </a:p>
          <a:p>
            <a:pPr lvl="1" eaLnBrk="1" hangingPunct="1"/>
            <a:r>
              <a:rPr lang="en-US" altLang="en-US" dirty="0"/>
              <a:t>area MW interchange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85F2D-E264-3606-F417-F74778C51357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15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761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OPF,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0160"/>
            <a:ext cx="11297920" cy="3733800"/>
          </a:xfrm>
        </p:spPr>
        <p:txBody>
          <a:bodyPr/>
          <a:lstStyle/>
          <a:p>
            <a:pPr eaLnBrk="1" hangingPunct="1"/>
            <a:r>
              <a:rPr lang="en-US" altLang="en-US" dirty="0"/>
              <a:t>Inequality constraints</a:t>
            </a:r>
          </a:p>
          <a:p>
            <a:pPr lvl="1" eaLnBrk="1" hangingPunct="1"/>
            <a:r>
              <a:rPr lang="en-US" altLang="en-US" dirty="0"/>
              <a:t>transmission line/transformer/interface flow limits</a:t>
            </a:r>
          </a:p>
          <a:p>
            <a:pPr lvl="1" eaLnBrk="1" hangingPunct="1"/>
            <a:r>
              <a:rPr lang="en-US" altLang="en-US" dirty="0"/>
              <a:t>generator MW limits</a:t>
            </a:r>
          </a:p>
          <a:p>
            <a:pPr lvl="1" eaLnBrk="1" hangingPunct="1"/>
            <a:r>
              <a:rPr lang="en-US" altLang="en-US" dirty="0"/>
              <a:t>generator reactive power capability curves</a:t>
            </a:r>
          </a:p>
          <a:p>
            <a:pPr lvl="1" eaLnBrk="1" hangingPunct="1"/>
            <a:r>
              <a:rPr lang="en-US" altLang="en-US" dirty="0"/>
              <a:t>bus voltage magnitudes (not yet implemented in Simulator OPF)</a:t>
            </a:r>
          </a:p>
          <a:p>
            <a:pPr eaLnBrk="1" hangingPunct="1"/>
            <a:r>
              <a:rPr lang="en-US" altLang="en-US" dirty="0"/>
              <a:t>Available Controls</a:t>
            </a:r>
          </a:p>
          <a:p>
            <a:pPr lvl="1" eaLnBrk="1" hangingPunct="1"/>
            <a:r>
              <a:rPr lang="en-US" altLang="en-US" dirty="0"/>
              <a:t>generator MW outputs</a:t>
            </a:r>
          </a:p>
          <a:p>
            <a:pPr lvl="1" eaLnBrk="1" hangingPunct="1"/>
            <a:r>
              <a:rPr lang="en-US" altLang="en-US" dirty="0"/>
              <a:t>transformer taps and phase angles</a:t>
            </a:r>
          </a:p>
          <a:p>
            <a:pPr lvl="1" eaLnBrk="1" hangingPunct="1"/>
            <a:r>
              <a:rPr lang="en-US" altLang="en-US" dirty="0"/>
              <a:t>reactive power controls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D8C52-20B4-8D8B-35AA-F5BFD1A37CA1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16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313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610600" cy="1066800"/>
          </a:xfrm>
        </p:spPr>
        <p:txBody>
          <a:bodyPr/>
          <a:lstStyle/>
          <a:p>
            <a:r>
              <a:rPr lang="en-US" altLang="en-US" dirty="0"/>
              <a:t>Two Example OPF Solution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0160"/>
            <a:ext cx="9982200" cy="3733800"/>
          </a:xfrm>
        </p:spPr>
        <p:txBody>
          <a:bodyPr/>
          <a:lstStyle/>
          <a:p>
            <a:pPr eaLnBrk="1" hangingPunct="1"/>
            <a:r>
              <a:rPr lang="en-US" altLang="en-US" dirty="0"/>
              <a:t>Non-linear approach using Newton’s method</a:t>
            </a:r>
          </a:p>
          <a:p>
            <a:pPr lvl="1" eaLnBrk="1" hangingPunct="1"/>
            <a:r>
              <a:rPr lang="en-US" altLang="en-US" dirty="0"/>
              <a:t>handles marginal losses well, but is relatively slow and has problems determining binding constraints</a:t>
            </a:r>
          </a:p>
          <a:p>
            <a:pPr lvl="1" eaLnBrk="1" hangingPunct="1"/>
            <a:r>
              <a:rPr lang="en-US" altLang="en-US" dirty="0"/>
              <a:t>Generation costs (and other costs) represented by quadratic or cubic functions </a:t>
            </a:r>
          </a:p>
          <a:p>
            <a:pPr eaLnBrk="1" hangingPunct="1"/>
            <a:r>
              <a:rPr lang="en-US" altLang="en-US" dirty="0"/>
              <a:t>Linear Programming </a:t>
            </a:r>
          </a:p>
          <a:p>
            <a:pPr lvl="1" eaLnBrk="1" hangingPunct="1"/>
            <a:r>
              <a:rPr lang="en-US" altLang="en-US" dirty="0"/>
              <a:t>fast and efficient in determining binding constraints, but can have difficulty with marginal losses.</a:t>
            </a:r>
          </a:p>
          <a:p>
            <a:pPr lvl="1" eaLnBrk="1" hangingPunct="1"/>
            <a:r>
              <a:rPr lang="en-US" altLang="en-US" dirty="0"/>
              <a:t>used in PowerWorld Simulator</a:t>
            </a:r>
          </a:p>
          <a:p>
            <a:pPr lvl="1" eaLnBrk="1" hangingPunct="1"/>
            <a:r>
              <a:rPr lang="en-US" altLang="en-US" dirty="0"/>
              <a:t>generation costs (and other costs) represented by piecewise linear functions</a:t>
            </a:r>
          </a:p>
          <a:p>
            <a:pPr eaLnBrk="1" hangingPunct="1"/>
            <a:r>
              <a:rPr lang="en-US" altLang="en-US" dirty="0"/>
              <a:t>Both can be implemented using an ac or dc power flow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81598-CBFD-3BB3-9AB8-FC2CA2AF4D37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17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634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SCOPF Application: Locational Marginal Prices (LMPs)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0160"/>
            <a:ext cx="11430000" cy="3733800"/>
          </a:xfrm>
        </p:spPr>
        <p:txBody>
          <a:bodyPr/>
          <a:lstStyle/>
          <a:p>
            <a:r>
              <a:rPr lang="en-US" dirty="0"/>
              <a:t>When OPF includes contingency analysis it is know as the Security-Constrained OPF (SCOPF)</a:t>
            </a:r>
          </a:p>
          <a:p>
            <a:r>
              <a:rPr lang="en-US" dirty="0"/>
              <a:t>OPF dates back to 1960’s with thousands of papers</a:t>
            </a:r>
          </a:p>
          <a:p>
            <a:r>
              <a:rPr lang="en-US" dirty="0"/>
              <a:t>The locational marginal price (LMP) tells the cost of providing electricity to a given location (bus) in the system</a:t>
            </a:r>
          </a:p>
          <a:p>
            <a:r>
              <a:rPr lang="en-US" dirty="0"/>
              <a:t>Concept introduced by Schweppe in 1985</a:t>
            </a:r>
          </a:p>
          <a:p>
            <a:pPr lvl="1"/>
            <a:r>
              <a:rPr lang="en-US" dirty="0"/>
              <a:t>F.C. Schweppe, M. Caramanis, R. Tabors, “Evaluation of Spot Price Based Electricity Rates,” </a:t>
            </a:r>
            <a:r>
              <a:rPr lang="en-US" i="1" dirty="0"/>
              <a:t>IEEE Trans. Power App and Syst</a:t>
            </a:r>
            <a:r>
              <a:rPr lang="en-US" dirty="0"/>
              <a:t>., July 1985 </a:t>
            </a:r>
          </a:p>
          <a:p>
            <a:r>
              <a:rPr lang="en-US" dirty="0"/>
              <a:t>LMPs are a direct result of an SCOPF, and are widely used in many electricity markets worldwide both ahead and in real-time</a:t>
            </a:r>
          </a:p>
          <a:p>
            <a:r>
              <a:rPr lang="en-US" dirty="0"/>
              <a:t>The exact calculations are market specific 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56D0011-4841-DD56-3A1D-21FEE8642924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18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378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C5316-474B-4CB6-DCCB-7DCB40E2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System Economics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198E9-D5E4-51D9-2A2D-6BEF6C027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10287000" cy="3733800"/>
          </a:xfrm>
        </p:spPr>
        <p:txBody>
          <a:bodyPr/>
          <a:lstStyle/>
          <a:p>
            <a:r>
              <a:rPr lang="en-US" dirty="0"/>
              <a:t>With the traditional vertically integrated utility the electric grid was planned holistically with the goal of minimizing total costs while meeting some desired level of reliability (and perhaps resiliency)</a:t>
            </a:r>
          </a:p>
          <a:p>
            <a:r>
              <a:rPr lang="en-US" dirty="0"/>
              <a:t>With deregulation and open access the risk has moved to at least somewhat to independent generation companies</a:t>
            </a:r>
          </a:p>
          <a:p>
            <a:r>
              <a:rPr lang="en-US" dirty="0"/>
              <a:t>Planning has moved from a single utility to potentially a large number of players with different goals</a:t>
            </a:r>
          </a:p>
          <a:p>
            <a:r>
              <a:rPr lang="en-US" dirty="0"/>
              <a:t>Different generation technologies can have vastly different costs, especially when considering capital versus operating costs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21657-90F7-8962-EE06-26B0B1BDF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1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825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AD836-A7C4-7A97-1356-F637F23F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ERCOT Security Sequence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61313-37A5-F45F-C1F8-53C592300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11297920" cy="1386840"/>
          </a:xfrm>
        </p:spPr>
        <p:txBody>
          <a:bodyPr/>
          <a:lstStyle/>
          <a:p>
            <a:r>
              <a:rPr lang="en-US" dirty="0"/>
              <a:t>The ERCOT Nodal Protocols document (latest July 2022) details the process used by ERCOT</a:t>
            </a:r>
          </a:p>
          <a:p>
            <a:pPr lvl="1"/>
            <a:r>
              <a:rPr lang="en-US" dirty="0"/>
              <a:t>RUC is Reliability Unit</a:t>
            </a:r>
            <a:br>
              <a:rPr lang="en-US" dirty="0"/>
            </a:br>
            <a:r>
              <a:rPr lang="en-US" dirty="0"/>
              <a:t>Commitment</a:t>
            </a:r>
          </a:p>
          <a:p>
            <a:pPr lvl="1"/>
            <a:r>
              <a:rPr lang="en-US" dirty="0"/>
              <a:t>DRUC is the Day-Ahead</a:t>
            </a:r>
            <a:br>
              <a:rPr lang="en-US" dirty="0"/>
            </a:br>
            <a:r>
              <a:rPr lang="en-US" dirty="0"/>
              <a:t>Reliability Unit Commitment</a:t>
            </a:r>
          </a:p>
          <a:p>
            <a:pPr lvl="1"/>
            <a:r>
              <a:rPr lang="en-US" dirty="0"/>
              <a:t>HRUC is the Hourly</a:t>
            </a:r>
            <a:br>
              <a:rPr lang="en-US" dirty="0"/>
            </a:br>
            <a:r>
              <a:rPr lang="en-US" dirty="0"/>
              <a:t>Reliability Unit Commitment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E5002-B8E0-2533-327E-F3701A4D0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120" y="1947943"/>
            <a:ext cx="6858000" cy="4444126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84ED8FE-AC6E-17ED-0F72-025E9087F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19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010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8A4FE-6C1F-E4EA-C5C6-D422AC0B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ERCOT LMPs, March 15, 2024 at 4:25 pm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54267-3A90-55FA-3357-0207797AA2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200" y="1227551"/>
            <a:ext cx="5562600" cy="52288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43D46-A5C7-7E26-36CE-490DC75CE452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20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983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731B-FD8E-90BE-C901-41B6F9A5C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OPF 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E7DCF-C6F2-751B-6B42-A40A7F5E6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OPF is usually formulated as a minimization with equality and inequality constraints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</a:t>
            </a:r>
            <a:r>
              <a:rPr lang="en-US" b="1" dirty="0"/>
              <a:t>x</a:t>
            </a:r>
            <a:r>
              <a:rPr lang="en-US" dirty="0"/>
              <a:t> is a vector of dependent variables (such as the bus voltage magnitudes and angles), </a:t>
            </a:r>
            <a:r>
              <a:rPr lang="en-US" b="1" dirty="0"/>
              <a:t>u</a:t>
            </a:r>
            <a:r>
              <a:rPr lang="en-US" dirty="0"/>
              <a:t> is a vector of the control variables, F(</a:t>
            </a:r>
            <a:r>
              <a:rPr lang="en-US" b="1" dirty="0"/>
              <a:t>x</a:t>
            </a:r>
            <a:r>
              <a:rPr lang="en-US" dirty="0"/>
              <a:t>,</a:t>
            </a:r>
            <a:r>
              <a:rPr lang="en-US" b="1" dirty="0"/>
              <a:t>u</a:t>
            </a:r>
            <a:r>
              <a:rPr lang="en-US" dirty="0"/>
              <a:t>) is the scalar objective function, </a:t>
            </a:r>
            <a:r>
              <a:rPr lang="en-US" b="1" dirty="0"/>
              <a:t>g</a:t>
            </a:r>
            <a:r>
              <a:rPr lang="en-US" dirty="0"/>
              <a:t> is a set of equality constraints (e.g., the power balance equations) and </a:t>
            </a:r>
            <a:r>
              <a:rPr lang="en-US" b="1" dirty="0"/>
              <a:t>h</a:t>
            </a:r>
            <a:r>
              <a:rPr lang="en-US" dirty="0"/>
              <a:t> is a set of inequality constraints (such as line flows)</a:t>
            </a:r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EEE7F42-D8BD-EE76-B6E9-0D7525E056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862594"/>
              </p:ext>
            </p:extLst>
          </p:nvPr>
        </p:nvGraphicFramePr>
        <p:xfrm>
          <a:off x="1050835" y="2414437"/>
          <a:ext cx="6400801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11480" imgH="431640" progId="Equation.DSMT4">
                  <p:embed/>
                </p:oleObj>
              </mc:Choice>
              <mc:Fallback>
                <p:oleObj name="Equation" r:id="rId2" imgW="3111480" imgH="43164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0835" y="2414437"/>
                        <a:ext cx="6400801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1D2A8EC-4888-30F6-E742-439ECF379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21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840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A1936-CE7F-6929-9334-99F55341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 OPF Solution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66D83-7C3C-ECDC-3953-6B8E498B8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Solution iterates between</a:t>
            </a:r>
          </a:p>
          <a:p>
            <a:pPr lvl="1"/>
            <a:r>
              <a:rPr lang="en-US" altLang="en-US" dirty="0"/>
              <a:t>solving a full ac or dc power flow solution</a:t>
            </a:r>
          </a:p>
          <a:p>
            <a:pPr lvl="2"/>
            <a:r>
              <a:rPr lang="en-US" altLang="en-US" sz="2400" dirty="0"/>
              <a:t>enforces real/reactive power balance at each bus</a:t>
            </a:r>
          </a:p>
          <a:p>
            <a:pPr lvl="2"/>
            <a:r>
              <a:rPr lang="en-US" altLang="en-US" sz="2400" dirty="0"/>
              <a:t>enforces generator reactive limits</a:t>
            </a:r>
          </a:p>
          <a:p>
            <a:pPr lvl="2"/>
            <a:r>
              <a:rPr lang="en-US" altLang="en-US" sz="2400" dirty="0"/>
              <a:t>system controls are assumed fixed </a:t>
            </a:r>
          </a:p>
          <a:p>
            <a:pPr lvl="2"/>
            <a:r>
              <a:rPr lang="en-US" altLang="en-US" sz="2400" dirty="0"/>
              <a:t>takes into account non-linearities</a:t>
            </a:r>
          </a:p>
          <a:p>
            <a:pPr lvl="1"/>
            <a:r>
              <a:rPr lang="en-US" altLang="en-US" dirty="0"/>
              <a:t>solving a primal LP</a:t>
            </a:r>
          </a:p>
          <a:p>
            <a:pPr lvl="2"/>
            <a:r>
              <a:rPr lang="en-US" altLang="en-US" sz="2400" dirty="0"/>
              <a:t>changes system controls to enforce linearized constraints while minimizing cost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8DF08-A859-4466-3297-6AB2A825F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22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392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A8E4D-B993-AEEA-2496-4DFA9AEFB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08687"/>
            <a:ext cx="8610600" cy="3908612"/>
          </a:xfrm>
          <a:prstGeom prst="rect">
            <a:avLst/>
          </a:prstGeom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0668000" cy="1069848"/>
          </a:xfrm>
        </p:spPr>
        <p:txBody>
          <a:bodyPr/>
          <a:lstStyle/>
          <a:p>
            <a:pPr eaLnBrk="1" hangingPunct="1"/>
            <a:r>
              <a:rPr lang="en-US" altLang="en-US" dirty="0"/>
              <a:t>Two Bus with Unconstrained Line</a:t>
            </a: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 flipH="1">
            <a:off x="6475845" y="2105140"/>
            <a:ext cx="1981200" cy="228600"/>
          </a:xfrm>
          <a:prstGeom prst="line">
            <a:avLst/>
          </a:prstGeom>
          <a:noFill/>
          <a:ln w="50800">
            <a:solidFill>
              <a:schemeClr val="tx1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 sz="2800" dirty="0"/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8550566" y="1388443"/>
            <a:ext cx="2667000" cy="830997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Transmission line is not overloaded</a:t>
            </a:r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1143000" y="1230869"/>
            <a:ext cx="2514600" cy="156966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With no overloads the OPF matches</a:t>
            </a:r>
          </a:p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the economic</a:t>
            </a:r>
          </a:p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dispatch</a:t>
            </a: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4267200" y="5181601"/>
            <a:ext cx="6172200" cy="830997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Marginal cost of supplying power to each bus (locational marginal costs)</a:t>
            </a:r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 flipH="1" flipV="1">
            <a:off x="5562600" y="3657600"/>
            <a:ext cx="609600" cy="1447800"/>
          </a:xfrm>
          <a:prstGeom prst="line">
            <a:avLst/>
          </a:prstGeom>
          <a:noFill/>
          <a:ln w="50800">
            <a:solidFill>
              <a:schemeClr val="tx1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 sz="2800" dirty="0"/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 flipH="1" flipV="1">
            <a:off x="9507682" y="3587088"/>
            <a:ext cx="187036" cy="1507922"/>
          </a:xfrm>
          <a:prstGeom prst="line">
            <a:avLst/>
          </a:prstGeom>
          <a:noFill/>
          <a:ln w="50800">
            <a:solidFill>
              <a:schemeClr val="tx1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 sz="280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DF68BF2-04D1-5915-F9A4-FA1BDB3B5BDD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23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983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D5BF89-F90F-EF15-66A7-B70951460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552" y="1508760"/>
            <a:ext cx="8621659" cy="3913632"/>
          </a:xfrm>
          <a:prstGeom prst="rect">
            <a:avLst/>
          </a:prstGeom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0668000" cy="1069848"/>
          </a:xfrm>
        </p:spPr>
        <p:txBody>
          <a:bodyPr/>
          <a:lstStyle/>
          <a:p>
            <a:pPr eaLnBrk="1" hangingPunct="1"/>
            <a:r>
              <a:rPr lang="en-US" altLang="en-US" dirty="0"/>
              <a:t>Two Bus with Constrained Line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2209801" y="5100323"/>
            <a:ext cx="7772399" cy="830997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With the line loaded to its limit, additional load at Bus A must be supplied locally, causing the marginal costs to diverge.  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49AE58D-3E84-73AA-62F3-528AA7A7F666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24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153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Three Bus (B3) Example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80160"/>
            <a:ext cx="11125200" cy="3733800"/>
          </a:xfrm>
        </p:spPr>
        <p:txBody>
          <a:bodyPr/>
          <a:lstStyle/>
          <a:p>
            <a:pPr eaLnBrk="1" hangingPunct="1"/>
            <a:r>
              <a:rPr lang="en-US" altLang="en-US" dirty="0"/>
              <a:t>Consider a three bus case (Bus 1 is system slack), with all buses connected through 0.1 pu reactance lines, each with a 100 MVA limit</a:t>
            </a:r>
          </a:p>
          <a:p>
            <a:pPr eaLnBrk="1" hangingPunct="1"/>
            <a:r>
              <a:rPr lang="en-US" altLang="en-US" dirty="0"/>
              <a:t>Let the generator marginal costs be </a:t>
            </a:r>
          </a:p>
          <a:p>
            <a:pPr lvl="1" eaLnBrk="1" hangingPunct="1"/>
            <a:r>
              <a:rPr lang="en-US" altLang="en-US" dirty="0"/>
              <a:t>Bus 1: 10 $ / MWhr; Range = 0 to 400 MW</a:t>
            </a:r>
          </a:p>
          <a:p>
            <a:pPr lvl="1" eaLnBrk="1" hangingPunct="1"/>
            <a:r>
              <a:rPr lang="en-US" altLang="en-US" dirty="0"/>
              <a:t>Bus 2: 12 $ / MWhr; Range = 0 to 400 MW</a:t>
            </a:r>
          </a:p>
          <a:p>
            <a:pPr lvl="1" eaLnBrk="1" hangingPunct="1"/>
            <a:r>
              <a:rPr lang="en-US" altLang="en-US" dirty="0"/>
              <a:t>Bus 3: 20 $ / MWhr; Range = 0 to 400 MW</a:t>
            </a:r>
          </a:p>
          <a:p>
            <a:pPr eaLnBrk="1" hangingPunct="1"/>
            <a:r>
              <a:rPr lang="en-US" altLang="en-US" dirty="0"/>
              <a:t>Assume a single 180 MW load at bus 2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51A888D-C06C-A13C-A3C0-DF2FB88F7060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25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652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95401"/>
            <a:ext cx="7620000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0668000" cy="1069848"/>
          </a:xfrm>
        </p:spPr>
        <p:txBody>
          <a:bodyPr/>
          <a:lstStyle/>
          <a:p>
            <a:pPr eaLnBrk="1" hangingPunct="1"/>
            <a:r>
              <a:rPr lang="en-US" altLang="en-US" dirty="0"/>
              <a:t>B3 with Line Limits NOT Enforced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8991600" y="3811516"/>
            <a:ext cx="2133599" cy="2308324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Line between </a:t>
            </a:r>
            <a:br>
              <a:rPr lang="en-US" altLang="en-US" sz="2400" dirty="0">
                <a:solidFill>
                  <a:srgbClr val="1E0000"/>
                </a:solidFill>
              </a:rPr>
            </a:br>
            <a:r>
              <a:rPr lang="en-US" altLang="en-US" sz="2400" dirty="0">
                <a:solidFill>
                  <a:srgbClr val="1E0000"/>
                </a:solidFill>
              </a:rPr>
              <a:t>Bus 1and Bus 3 </a:t>
            </a:r>
            <a:br>
              <a:rPr lang="en-US" altLang="en-US" sz="2400" dirty="0">
                <a:solidFill>
                  <a:srgbClr val="1E0000"/>
                </a:solidFill>
              </a:rPr>
            </a:br>
            <a:r>
              <a:rPr lang="en-US" altLang="en-US" sz="2400" dirty="0">
                <a:solidFill>
                  <a:srgbClr val="1E0000"/>
                </a:solidFill>
              </a:rPr>
              <a:t>is overloaded; </a:t>
            </a:r>
          </a:p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all buses have </a:t>
            </a:r>
            <a:br>
              <a:rPr lang="en-US" altLang="en-US" sz="2400" dirty="0">
                <a:solidFill>
                  <a:srgbClr val="1E0000"/>
                </a:solidFill>
              </a:rPr>
            </a:br>
            <a:r>
              <a:rPr lang="en-US" altLang="en-US" sz="2400" dirty="0">
                <a:solidFill>
                  <a:srgbClr val="1E0000"/>
                </a:solidFill>
              </a:rPr>
              <a:t>the same </a:t>
            </a:r>
          </a:p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marginal cost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34FB81E-F2C3-034C-9DBF-AFC9BF4701F3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26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631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0668000" cy="1069848"/>
          </a:xfrm>
        </p:spPr>
        <p:txBody>
          <a:bodyPr/>
          <a:lstStyle/>
          <a:p>
            <a:pPr eaLnBrk="1" hangingPunct="1"/>
            <a:r>
              <a:rPr lang="en-US" altLang="en-US" dirty="0"/>
              <a:t>B3 with Line Limits Enforced</a:t>
            </a:r>
          </a:p>
        </p:txBody>
      </p:sp>
      <p:pic>
        <p:nvPicPr>
          <p:cNvPr id="31747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295401"/>
            <a:ext cx="7623175" cy="50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8839200" y="4063325"/>
            <a:ext cx="2351926" cy="2308324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LP OPF changes </a:t>
            </a:r>
            <a:br>
              <a:rPr lang="en-US" altLang="en-US" sz="2400" dirty="0">
                <a:solidFill>
                  <a:srgbClr val="1E0000"/>
                </a:solidFill>
              </a:rPr>
            </a:br>
            <a:r>
              <a:rPr lang="en-US" altLang="en-US" sz="2400" dirty="0">
                <a:solidFill>
                  <a:srgbClr val="1E0000"/>
                </a:solidFill>
              </a:rPr>
              <a:t>generation to </a:t>
            </a:r>
            <a:br>
              <a:rPr lang="en-US" altLang="en-US" sz="2400" dirty="0">
                <a:solidFill>
                  <a:srgbClr val="1E0000"/>
                </a:solidFill>
              </a:rPr>
            </a:br>
            <a:r>
              <a:rPr lang="en-US" altLang="en-US" sz="2400" dirty="0">
                <a:solidFill>
                  <a:srgbClr val="1E0000"/>
                </a:solidFill>
              </a:rPr>
              <a:t>remove violation.</a:t>
            </a:r>
          </a:p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Bus marginal</a:t>
            </a:r>
          </a:p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costs are now</a:t>
            </a:r>
          </a:p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different. 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4D808D51-A135-B843-6BC2-A81E589981A3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27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668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295401"/>
            <a:ext cx="7623175" cy="50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0668000" cy="1069848"/>
          </a:xfrm>
        </p:spPr>
        <p:txBody>
          <a:bodyPr/>
          <a:lstStyle/>
          <a:p>
            <a:pPr eaLnBrk="1" hangingPunct="1"/>
            <a:r>
              <a:rPr lang="en-US" altLang="en-US" dirty="0"/>
              <a:t>Verify Bus 3 Marginal Cost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8686800" y="3860079"/>
            <a:ext cx="2795189" cy="2308324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One additional MW</a:t>
            </a:r>
          </a:p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of load at bus 3 </a:t>
            </a:r>
          </a:p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raised total cost by</a:t>
            </a:r>
          </a:p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14 $/hr, as G2 went</a:t>
            </a:r>
          </a:p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up by 2 MW and G1</a:t>
            </a:r>
          </a:p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went down by 1MW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CE1C470-C8E2-7EF4-6F56-3C266F3A0EF3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28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665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28DA6-5473-5F8C-20FA-2AC1B3FB9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System Markets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1AB27-1C46-4AB9-610C-8EA870760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North America several electricity markets have developed, many using locational marginal</a:t>
            </a:r>
            <a:br>
              <a:rPr lang="en-US" dirty="0"/>
            </a:br>
            <a:r>
              <a:rPr lang="en-US" dirty="0"/>
              <a:t>prices (LMPs)</a:t>
            </a:r>
          </a:p>
          <a:p>
            <a:r>
              <a:rPr lang="en-US" dirty="0"/>
              <a:t>This section</a:t>
            </a:r>
            <a:br>
              <a:rPr lang="en-US" dirty="0"/>
            </a:br>
            <a:r>
              <a:rPr lang="en-US" dirty="0"/>
              <a:t>covers the </a:t>
            </a:r>
            <a:br>
              <a:rPr lang="en-US" dirty="0"/>
            </a:br>
            <a:r>
              <a:rPr lang="en-US" dirty="0"/>
              <a:t>basics of </a:t>
            </a:r>
            <a:br>
              <a:rPr lang="en-US" dirty="0"/>
            </a:br>
            <a:r>
              <a:rPr lang="en-US" dirty="0"/>
              <a:t>power system</a:t>
            </a:r>
            <a:br>
              <a:rPr lang="en-US" dirty="0"/>
            </a:br>
            <a:r>
              <a:rPr lang="en-US" dirty="0"/>
              <a:t>optimization </a:t>
            </a:r>
            <a:br>
              <a:rPr lang="en-US" dirty="0"/>
            </a:br>
            <a:r>
              <a:rPr lang="en-US" dirty="0"/>
              <a:t>from a planning</a:t>
            </a:r>
            <a:br>
              <a:rPr lang="en-US" dirty="0"/>
            </a:br>
            <a:r>
              <a:rPr lang="en-US" dirty="0"/>
              <a:t>perspective</a:t>
            </a:r>
          </a:p>
          <a:p>
            <a:endParaRPr lang="en-US" dirty="0"/>
          </a:p>
        </p:txBody>
      </p:sp>
      <p:pic>
        <p:nvPicPr>
          <p:cNvPr id="1026" name="Picture 2" descr="RTO in America">
            <a:extLst>
              <a:ext uri="{FF2B5EF4-FFF2-40B4-BE49-F238E27FC236}">
                <a16:creationId xmlns:a16="http://schemas.microsoft.com/office/drawing/2014/main" id="{5A09137F-AED3-5B9B-4B01-7C352C665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676400"/>
            <a:ext cx="6781800" cy="435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294801-DA84-5E77-18C0-A0BE1E2712B3}"/>
              </a:ext>
            </a:extLst>
          </p:cNvPr>
          <p:cNvSpPr txBox="1"/>
          <p:nvPr/>
        </p:nvSpPr>
        <p:spPr>
          <a:xfrm>
            <a:off x="3810000" y="6096000"/>
            <a:ext cx="2763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source: FERC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895E76-6254-CFDC-3609-0E8D8C83B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70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Why is bus 3 LMP = $14 /MWh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80160"/>
            <a:ext cx="11049000" cy="3733800"/>
          </a:xfrm>
        </p:spPr>
        <p:txBody>
          <a:bodyPr/>
          <a:lstStyle/>
          <a:p>
            <a:pPr eaLnBrk="1" hangingPunct="1"/>
            <a:r>
              <a:rPr lang="en-US" altLang="en-US" dirty="0"/>
              <a:t>All lines have equal impedance.  Power flow in a simple network distributes inversely to impedance of path.  </a:t>
            </a:r>
          </a:p>
          <a:p>
            <a:pPr lvl="1" eaLnBrk="1" hangingPunct="1"/>
            <a:r>
              <a:rPr lang="en-US" altLang="en-US" dirty="0"/>
              <a:t>For bus 1 to supply 1 MW to bus 3, 2/3 MW would take direct path from 1 to 3, while 1/3 MW would “loop around” from 1 to 2 to 3.  </a:t>
            </a:r>
          </a:p>
          <a:p>
            <a:pPr lvl="1" eaLnBrk="1" hangingPunct="1"/>
            <a:r>
              <a:rPr lang="en-US" altLang="en-US" dirty="0"/>
              <a:t>Likewise, for bus 2 to supply 1 MW to bus 3, 2/3MW would go from 2 to 3, while 1/3 MW would go from 2 to 1to 3.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794DAF4-1CA0-DF3F-8F7C-F311D5012F8D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29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371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12648" y="76200"/>
            <a:ext cx="8229600" cy="1069848"/>
          </a:xfrm>
        </p:spPr>
        <p:txBody>
          <a:bodyPr/>
          <a:lstStyle/>
          <a:p>
            <a:pPr eaLnBrk="1" hangingPunct="1"/>
            <a:r>
              <a:rPr lang="en-US" altLang="en-US" dirty="0"/>
              <a:t>Why is bus 3 LMP $ 14 / MWh, cont’d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80160"/>
            <a:ext cx="10668000" cy="3733800"/>
          </a:xfrm>
        </p:spPr>
        <p:txBody>
          <a:bodyPr/>
          <a:lstStyle/>
          <a:p>
            <a:pPr eaLnBrk="1" hangingPunct="1"/>
            <a:r>
              <a:rPr lang="en-US" altLang="en-US" dirty="0"/>
              <a:t>With the line from 1 to 3 limited, no additional power flows are allowed on it.</a:t>
            </a:r>
          </a:p>
          <a:p>
            <a:pPr eaLnBrk="1" hangingPunct="1"/>
            <a:r>
              <a:rPr lang="en-US" altLang="en-US" dirty="0"/>
              <a:t>To supply 1 more MW to bus 3 we need </a:t>
            </a:r>
          </a:p>
          <a:p>
            <a:pPr lvl="1" eaLnBrk="1" hangingPunct="1"/>
            <a:r>
              <a:rPr lang="en-US" altLang="en-US" dirty="0">
                <a:sym typeface="Symbol"/>
              </a:rPr>
              <a:t></a:t>
            </a:r>
            <a:r>
              <a:rPr lang="en-US" altLang="en-US" dirty="0"/>
              <a:t>P</a:t>
            </a:r>
            <a:r>
              <a:rPr lang="en-US" altLang="en-US" baseline="-25000" dirty="0"/>
              <a:t>G1</a:t>
            </a:r>
            <a:r>
              <a:rPr lang="en-US" altLang="en-US" dirty="0"/>
              <a:t> + </a:t>
            </a:r>
            <a:r>
              <a:rPr lang="en-US" altLang="en-US" dirty="0">
                <a:sym typeface="Symbol"/>
              </a:rPr>
              <a:t></a:t>
            </a:r>
            <a:r>
              <a:rPr lang="en-US" altLang="en-US" dirty="0"/>
              <a:t>P</a:t>
            </a:r>
            <a:r>
              <a:rPr lang="en-US" altLang="en-US" baseline="-25000" dirty="0"/>
              <a:t>G2</a:t>
            </a:r>
            <a:r>
              <a:rPr lang="en-US" altLang="en-US" dirty="0"/>
              <a:t> = 1 MW</a:t>
            </a:r>
          </a:p>
          <a:p>
            <a:pPr lvl="1" eaLnBrk="1" hangingPunct="1"/>
            <a:r>
              <a:rPr lang="en-US" altLang="en-US" dirty="0"/>
              <a:t>2/3 </a:t>
            </a:r>
            <a:r>
              <a:rPr lang="en-US" altLang="en-US" dirty="0">
                <a:sym typeface="Symbol"/>
              </a:rPr>
              <a:t> </a:t>
            </a:r>
            <a:r>
              <a:rPr lang="en-US" altLang="en-US" dirty="0"/>
              <a:t>P</a:t>
            </a:r>
            <a:r>
              <a:rPr lang="en-US" altLang="en-US" baseline="-25000" dirty="0"/>
              <a:t>G1</a:t>
            </a:r>
            <a:r>
              <a:rPr lang="en-US" altLang="en-US" dirty="0"/>
              <a:t> + 1/3 </a:t>
            </a:r>
            <a:r>
              <a:rPr lang="en-US" altLang="en-US" dirty="0">
                <a:sym typeface="Symbol"/>
              </a:rPr>
              <a:t> </a:t>
            </a:r>
            <a:r>
              <a:rPr lang="en-US" altLang="en-US" dirty="0"/>
              <a:t>P</a:t>
            </a:r>
            <a:r>
              <a:rPr lang="en-US" altLang="en-US" baseline="-25000" dirty="0"/>
              <a:t>G2</a:t>
            </a:r>
            <a:r>
              <a:rPr lang="en-US" altLang="en-US" dirty="0"/>
              <a:t> = 0;  (no more flow on 1-3)</a:t>
            </a:r>
          </a:p>
          <a:p>
            <a:pPr eaLnBrk="1" hangingPunct="1"/>
            <a:r>
              <a:rPr lang="en-US" altLang="en-US" dirty="0"/>
              <a:t>Solving requires we up P</a:t>
            </a:r>
            <a:r>
              <a:rPr lang="en-US" altLang="en-US" baseline="-25000" dirty="0"/>
              <a:t>G2</a:t>
            </a:r>
            <a:r>
              <a:rPr lang="en-US" altLang="en-US" dirty="0"/>
              <a:t> by 2 MW and drop P</a:t>
            </a:r>
            <a:r>
              <a:rPr lang="en-US" altLang="en-US" baseline="-25000" dirty="0"/>
              <a:t>G1</a:t>
            </a:r>
            <a:r>
              <a:rPr lang="en-US" altLang="en-US" dirty="0"/>
              <a:t> by 1 MW -- a net increase of $24 – $10 = $14.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090E7CC-7893-3A55-7D3A-8DB909349530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30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672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Both lines into Bus 3 Congested</a:t>
            </a:r>
          </a:p>
        </p:txBody>
      </p:sp>
      <p:pic>
        <p:nvPicPr>
          <p:cNvPr id="35843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295401"/>
            <a:ext cx="7623175" cy="50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8610600" y="3834679"/>
            <a:ext cx="2207656" cy="2677656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For bus 3 loads</a:t>
            </a:r>
          </a:p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above 200 MW,</a:t>
            </a:r>
          </a:p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the load must be</a:t>
            </a:r>
          </a:p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supplied locally.</a:t>
            </a:r>
          </a:p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Then what if the</a:t>
            </a:r>
          </a:p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bus 3 generator </a:t>
            </a:r>
          </a:p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opens? 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6126479-DE9B-CCC8-277C-59056B7D3518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31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828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D8DE-D095-4F25-A6CE-1D9382A6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Both lines into Bus 3 Congested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F322C2-C31B-7782-06D1-794AD0B79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05000"/>
            <a:ext cx="8504657" cy="4682134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147455" y="1219200"/>
            <a:ext cx="8001000" cy="1200329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en-US" sz="2400" dirty="0">
                <a:solidFill>
                  <a:srgbClr val="1E0000"/>
                </a:solidFill>
              </a:rPr>
              <a:t>An infeasible example can be created by opening the generator at Bus 3 with the Bus 3 load above 200 MW.  There is no way to serve the load without overloading a transmission line.  </a:t>
            </a:r>
            <a:r>
              <a:rPr lang="en-US" altLang="en-US" dirty="0">
                <a:solidFill>
                  <a:srgbClr val="1E0000"/>
                </a:solidFill>
              </a:rPr>
              <a:t> </a:t>
            </a:r>
            <a:endParaRPr lang="en-US" altLang="en-US" sz="2400" dirty="0">
              <a:solidFill>
                <a:srgbClr val="1E0000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5F4A3C7-E8ED-9E0E-8BA7-887E9E1A88A1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32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233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CC1B-57C6-0CF1-7BB9-360381BC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Cost of Constraint Enforcement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9194E-3F96-6D0D-3633-BBC7596CB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 LP solution the marginal costs of enforcing each constraint are provided by the </a:t>
            </a:r>
            <a:r>
              <a:rPr lang="en-US" b="1" dirty="0">
                <a:latin typeface="Symbol" panose="05050102010706020507" pitchFamily="18" charset="2"/>
              </a:rPr>
              <a:t>l</a:t>
            </a:r>
            <a:r>
              <a:rPr lang="en-US" dirty="0"/>
              <a:t> vector</a:t>
            </a:r>
          </a:p>
          <a:p>
            <a:r>
              <a:rPr lang="en-US" dirty="0"/>
              <a:t>Marginal costs are only associated with enforcing binding constraints; inequality constraints that are not binding have no associated cost</a:t>
            </a:r>
          </a:p>
          <a:p>
            <a:r>
              <a:rPr lang="en-US" dirty="0"/>
              <a:t>If there are no binding limit constraints, then the only constraint is associated with the power balance for each area (or the whole system)</a:t>
            </a:r>
          </a:p>
          <a:p>
            <a:pPr lvl="1"/>
            <a:r>
              <a:rPr lang="en-US" dirty="0"/>
              <a:t>The bus costs might be different because of the impact of marginal losses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6D3CE-D988-B060-DE82-05106AA15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33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505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B9308-433E-104F-97A8-8662B9991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Locational Marginal Prices (LMPs)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3ED64-AB7C-C5D5-E4CF-36F925372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 OPF solution, the bus LMPs tell the marginal cost of supplying electricity to that bus</a:t>
            </a:r>
          </a:p>
          <a:p>
            <a:r>
              <a:rPr lang="en-US" dirty="0"/>
              <a:t>The term “congestion” is used to indicate when there are elements (such as transmission lines or transformers) that are at their limits; that is, the constraint is binding</a:t>
            </a:r>
          </a:p>
          <a:p>
            <a:r>
              <a:rPr lang="en-US" dirty="0"/>
              <a:t>Without losses and without congestion, all the LMPs would be the same</a:t>
            </a:r>
          </a:p>
          <a:p>
            <a:r>
              <a:rPr lang="en-US" dirty="0"/>
              <a:t>Congestion or losses causes unequal LMPs</a:t>
            </a:r>
          </a:p>
          <a:p>
            <a:r>
              <a:rPr lang="en-US" dirty="0"/>
              <a:t>The LMPs are calculated using the marginal costs of enforcing each constraint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3255F-85FB-731B-3616-6A78260FF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34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932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DC36-776F-4C6F-663F-F1A59EB2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Bus Case Optimal Power 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FD736-2AAC-1ED1-AF8F-1096F59D7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11658600" cy="1158240"/>
          </a:xfrm>
        </p:spPr>
        <p:txBody>
          <a:bodyPr/>
          <a:lstStyle/>
          <a:p>
            <a:r>
              <a:rPr lang="en-US" dirty="0"/>
              <a:t>Load the case </a:t>
            </a:r>
            <a:r>
              <a:rPr lang="en-US" b="1" dirty="0"/>
              <a:t>B5_OPF</a:t>
            </a:r>
            <a:r>
              <a:rPr lang="en-US" dirty="0"/>
              <a:t>. Start the simulation and gradually increase the load; watch the variation in the LMP values</a:t>
            </a:r>
          </a:p>
          <a:p>
            <a:pPr lvl="1"/>
            <a:r>
              <a:rPr lang="en-US" dirty="0"/>
              <a:t>In Simulator a case can be automatically solved using the OPF by 1) setting the area AGC Status to </a:t>
            </a:r>
            <a:r>
              <a:rPr lang="en-US" b="1" dirty="0"/>
              <a:t>OPF</a:t>
            </a:r>
            <a:r>
              <a:rPr lang="en-US" dirty="0"/>
              <a:t>, and 2) in </a:t>
            </a:r>
            <a:r>
              <a:rPr lang="en-US" b="1" dirty="0"/>
              <a:t>Simulator Options, Environment </a:t>
            </a:r>
            <a:r>
              <a:rPr lang="en-US" dirty="0"/>
              <a:t>page setting the </a:t>
            </a:r>
            <a:r>
              <a:rPr lang="en-US" b="1" dirty="0"/>
              <a:t>Play Animation/Solution Method </a:t>
            </a:r>
            <a:r>
              <a:rPr lang="en-US" dirty="0"/>
              <a:t>to Optimal Power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05F6ED-8A7A-BA60-7BFD-4F6063CE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4" t="763" r="17456" b="5612"/>
          <a:stretch/>
        </p:blipFill>
        <p:spPr>
          <a:xfrm>
            <a:off x="222504" y="3352800"/>
            <a:ext cx="5562600" cy="3403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12E5C1-94BB-1B9F-49EA-0F10B3A26A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7" t="2951" r="12595" b="5710"/>
          <a:stretch/>
        </p:blipFill>
        <p:spPr>
          <a:xfrm>
            <a:off x="5867400" y="3377822"/>
            <a:ext cx="6063336" cy="3403978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FDA6FC7-FF25-105E-82E2-5AAB6758E5F4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35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534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BAEC-3864-923B-6B55-8722B457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OPF in Planning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73542-5778-27A5-3FF0-191414A05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solving an OPF in any planning software there will likely be lots of options; key values control 1) which constraints to enforce, and 2) which controls to use to enforce those constraints</a:t>
            </a:r>
          </a:p>
          <a:p>
            <a:r>
              <a:rPr lang="en-US" dirty="0"/>
              <a:t>In Simulator some options are available by selecting </a:t>
            </a:r>
            <a:r>
              <a:rPr lang="en-US" b="1" dirty="0"/>
              <a:t>Add Ons, OPF Case Info, OPF Options and Results</a:t>
            </a:r>
            <a:r>
              <a:rPr lang="en-US" dirty="0"/>
              <a:t>; other options are available on the </a:t>
            </a:r>
            <a:r>
              <a:rPr lang="en-US" b="1" dirty="0"/>
              <a:t>OPF </a:t>
            </a:r>
            <a:r>
              <a:rPr lang="en-US" dirty="0"/>
              <a:t>page of the Area Information dialog 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CF6ED6-EB6A-18EA-225A-AA3AE039B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3816734"/>
            <a:ext cx="4279989" cy="26687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C88D4D-EB7E-3329-3713-4E7665204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4038600"/>
            <a:ext cx="4953000" cy="267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43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F291C-29A3-5D06-3A70-59B29F47D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37 Bus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FB193-940F-12C4-DA18-DD3E091AD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 the previous </a:t>
            </a:r>
            <a:br>
              <a:rPr lang="en-US" dirty="0"/>
            </a:br>
            <a:r>
              <a:rPr lang="en-US" dirty="0"/>
              <a:t>example with the </a:t>
            </a:r>
            <a:br>
              <a:rPr lang="en-US" dirty="0"/>
            </a:br>
            <a:r>
              <a:rPr lang="en-US" b="1" dirty="0"/>
              <a:t>PSC_37Bus_OPF</a:t>
            </a:r>
            <a:r>
              <a:rPr lang="en-US" dirty="0"/>
              <a:t> case; </a:t>
            </a:r>
            <a:br>
              <a:rPr lang="en-US" dirty="0"/>
            </a:br>
            <a:r>
              <a:rPr lang="en-US" dirty="0"/>
              <a:t>if desired display the </a:t>
            </a:r>
            <a:br>
              <a:rPr lang="en-US" dirty="0"/>
            </a:br>
            <a:r>
              <a:rPr lang="en-US" dirty="0"/>
              <a:t>contour to show the </a:t>
            </a:r>
            <a:br>
              <a:rPr lang="en-US" dirty="0"/>
            </a:br>
            <a:r>
              <a:rPr lang="en-US" dirty="0"/>
              <a:t>LMPs; try opening one </a:t>
            </a:r>
            <a:br>
              <a:rPr lang="en-US" dirty="0"/>
            </a:br>
            <a:r>
              <a:rPr lang="en-US" dirty="0"/>
              <a:t>or two of the lines </a:t>
            </a:r>
            <a:br>
              <a:rPr lang="en-US" dirty="0"/>
            </a:br>
            <a:r>
              <a:rPr lang="en-US" dirty="0"/>
              <a:t>between buses PEAR69 </a:t>
            </a:r>
            <a:br>
              <a:rPr lang="en-US" dirty="0"/>
            </a:br>
            <a:r>
              <a:rPr lang="en-US" dirty="0"/>
              <a:t>and PECAN69 (the</a:t>
            </a:r>
            <a:br>
              <a:rPr lang="en-US" dirty="0"/>
            </a:br>
            <a:r>
              <a:rPr lang="en-US" dirty="0"/>
              <a:t>white boxes show the</a:t>
            </a:r>
            <a:br>
              <a:rPr lang="en-US" dirty="0"/>
            </a:br>
            <a:r>
              <a:rPr lang="en-US" dirty="0"/>
              <a:t>bus LMP values)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1E536-CC9C-1722-A454-99A60487E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37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084E9C-0EC9-AEFE-26FD-F9FE679D3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6" r="28747"/>
          <a:stretch/>
        </p:blipFill>
        <p:spPr>
          <a:xfrm>
            <a:off x="4648200" y="1327940"/>
            <a:ext cx="6709354" cy="514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11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4587-2023-1A4C-8F50-AC61FCCB4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OPF Hands-On: PSC_2000_DCOPF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47725-8D1C-B783-B344-46C454E15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OPF (and related security-constrained OPF that we’ll cover shortly) can be a useful planning tool to explore the system capacities assuming it was operated optimally</a:t>
            </a:r>
          </a:p>
          <a:p>
            <a:pPr lvl="1"/>
            <a:r>
              <a:rPr lang="en-US" dirty="0"/>
              <a:t>This can be done using either an ac or a dc power flow</a:t>
            </a:r>
          </a:p>
          <a:p>
            <a:r>
              <a:rPr lang="en-US" dirty="0"/>
              <a:t>Open the case PSC_2000_DCOPF</a:t>
            </a:r>
          </a:p>
          <a:p>
            <a:pPr lvl="1"/>
            <a:r>
              <a:rPr lang="en-US" dirty="0"/>
              <a:t>This has been setup to automatically solve </a:t>
            </a:r>
            <a:br>
              <a:rPr lang="en-US" dirty="0"/>
            </a:br>
            <a:r>
              <a:rPr lang="en-US" dirty="0"/>
              <a:t>a DC OPF, with the color contour </a:t>
            </a:r>
            <a:br>
              <a:rPr lang="en-US" dirty="0"/>
            </a:br>
            <a:r>
              <a:rPr lang="en-US" dirty="0"/>
              <a:t>showing the marginal costs</a:t>
            </a:r>
          </a:p>
          <a:p>
            <a:pPr lvl="1"/>
            <a:r>
              <a:rPr lang="en-US" dirty="0"/>
              <a:t>Right-click on a blank area of the oneline </a:t>
            </a:r>
            <a:br>
              <a:rPr lang="en-US" dirty="0"/>
            </a:br>
            <a:r>
              <a:rPr lang="en-US" dirty="0"/>
              <a:t>and select </a:t>
            </a:r>
            <a:r>
              <a:rPr lang="en-US" b="1" dirty="0"/>
              <a:t>Contouring</a:t>
            </a:r>
            <a:r>
              <a:rPr lang="en-US" dirty="0"/>
              <a:t> to show an LMP contour</a:t>
            </a:r>
          </a:p>
          <a:p>
            <a:pPr lvl="1"/>
            <a:r>
              <a:rPr lang="en-US" dirty="0"/>
              <a:t>Vary the load in an area (e.g., North Central) and </a:t>
            </a:r>
            <a:br>
              <a:rPr lang="en-US" dirty="0"/>
            </a:br>
            <a:r>
              <a:rPr lang="en-US" dirty="0"/>
              <a:t>note the variation in the LMPs and congested lines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8911C-B7BB-AC74-163B-6450F300C7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9" r="28004"/>
          <a:stretch/>
        </p:blipFill>
        <p:spPr>
          <a:xfrm>
            <a:off x="7391400" y="2286000"/>
            <a:ext cx="4516120" cy="3161181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3EFD645-803C-C29D-E48C-F0AA6BD9E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38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346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C3E9-A6E3-53CD-14A1-73C01F5D6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Generator Capacity Additions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ED6F6-0155-D3EB-8489-47DC111D2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11297920" cy="1158240"/>
          </a:xfrm>
        </p:spPr>
        <p:txBody>
          <a:bodyPr/>
          <a:lstStyle/>
          <a:p>
            <a:r>
              <a:rPr lang="en-US" dirty="0"/>
              <a:t>These have been driven the a number of issues including CO2 emissions, natural gas prices, nuclear concerns, and decreasing costs for wind, solar and storage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7534B-376E-7634-8D23-CA52CBF1E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44809"/>
            <a:ext cx="6248400" cy="3733800"/>
          </a:xfrm>
          <a:prstGeom prst="rect">
            <a:avLst/>
          </a:prstGeom>
        </p:spPr>
      </p:pic>
      <p:pic>
        <p:nvPicPr>
          <p:cNvPr id="6" name="Picture 2" descr="Image result for eia sources of electricity generation">
            <a:extLst>
              <a:ext uri="{FF2B5EF4-FFF2-40B4-BE49-F238E27FC236}">
                <a16:creationId xmlns:a16="http://schemas.microsoft.com/office/drawing/2014/main" id="{F64BAC34-592A-776D-14BE-79CF0FAFE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43200"/>
            <a:ext cx="5029200" cy="364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0577B-8F30-F706-A236-45A4790740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3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029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79743-CEA1-C2F7-3558-D48AF819D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Constrained OPF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FE049-C3CB-6244-7B2B-84F746577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10210800" cy="3733800"/>
          </a:xfrm>
        </p:spPr>
        <p:txBody>
          <a:bodyPr/>
          <a:lstStyle/>
          <a:p>
            <a:r>
              <a:rPr lang="en-US" dirty="0"/>
              <a:t>Security constrained optimal power flow (SCOPF) is similar to OPF except it also includes contingency constraints</a:t>
            </a:r>
          </a:p>
          <a:p>
            <a:pPr lvl="1"/>
            <a:r>
              <a:rPr lang="en-US" dirty="0"/>
              <a:t>Again the goal is to minimize some objective function, usually the current system cost, subject to a variety of equality and inequality constraints</a:t>
            </a:r>
          </a:p>
          <a:p>
            <a:pPr lvl="1"/>
            <a:r>
              <a:rPr lang="en-US" dirty="0"/>
              <a:t>This adds significantly more computation, but is required to simulate how the system is actually operated (with N-1 reliability)</a:t>
            </a:r>
          </a:p>
          <a:p>
            <a:r>
              <a:rPr lang="en-US" dirty="0"/>
              <a:t>A common solution is to alternate between solving a power flow and contingency analysis, and an LP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D10F3-8558-7BA1-491D-F2ACCB187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39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99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7A982-B9ED-31FE-6334-B23419C5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Constrained OPF,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0FA16-1E2D-8F64-E40C-45C04476D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the inclusion of contingencies, there needs to be a distinction between what control actions must be done pre-contingent, and which ones can be done post-contingent</a:t>
            </a:r>
          </a:p>
          <a:p>
            <a:pPr lvl="1"/>
            <a:r>
              <a:rPr lang="en-US" dirty="0"/>
              <a:t>The advantage of post-contingent control actions is they would only need to be done in the unlikely event the contingency actually occurs</a:t>
            </a:r>
          </a:p>
          <a:p>
            <a:r>
              <a:rPr lang="en-US" dirty="0"/>
              <a:t>Pre-contingent control actions are usually done for line overloads, while post-contingent control actions are done for most reactive power control and generator outage re-dispatch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98ABE-B53C-2019-89C7-59B980ED6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40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635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09C8-F76B-300D-7C56-7865FBFC2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PowerWorld SCOPF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D8FE-F7BA-AFED-55EB-BCB37990F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see the PowerWorld SCOPF application, first the PSC_37BusOPF case; then select </a:t>
            </a:r>
            <a:r>
              <a:rPr lang="en-US" b="1" dirty="0"/>
              <a:t>Tools, Contingency Analysis </a:t>
            </a:r>
            <a:r>
              <a:rPr lang="en-US" dirty="0"/>
              <a:t>to verify that some contingencies have been defined</a:t>
            </a:r>
          </a:p>
          <a:p>
            <a:pPr lvl="1"/>
            <a:r>
              <a:rPr lang="en-US" dirty="0"/>
              <a:t>On the Contingency Analysis form</a:t>
            </a:r>
            <a:br>
              <a:rPr lang="en-US" dirty="0"/>
            </a:br>
            <a:r>
              <a:rPr lang="en-US" dirty="0"/>
              <a:t>click Start Run to do the contingency</a:t>
            </a:r>
            <a:br>
              <a:rPr lang="en-US" dirty="0"/>
            </a:br>
            <a:r>
              <a:rPr lang="en-US" dirty="0"/>
              <a:t>analysis; verify there are some </a:t>
            </a:r>
            <a:br>
              <a:rPr lang="en-US" dirty="0"/>
            </a:br>
            <a:r>
              <a:rPr lang="en-US" dirty="0"/>
              <a:t>violations</a:t>
            </a:r>
          </a:p>
          <a:p>
            <a:r>
              <a:rPr lang="en-US" dirty="0"/>
              <a:t>Select Add Ons, SCOPF to</a:t>
            </a:r>
            <a:br>
              <a:rPr lang="en-US" dirty="0"/>
            </a:br>
            <a:r>
              <a:rPr lang="en-US" dirty="0"/>
              <a:t>open the SCOPF </a:t>
            </a:r>
          </a:p>
          <a:p>
            <a:r>
              <a:rPr lang="en-US" dirty="0"/>
              <a:t>Click </a:t>
            </a:r>
            <a:r>
              <a:rPr lang="en-US" b="1" dirty="0"/>
              <a:t>Run Full Security </a:t>
            </a:r>
            <a:br>
              <a:rPr lang="en-US" b="1" dirty="0"/>
            </a:br>
            <a:r>
              <a:rPr lang="en-US" b="1" dirty="0"/>
              <a:t>Constrained OPF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75633-A96B-2164-A64A-A022E5744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" t="1" r="58652" b="46346"/>
          <a:stretch/>
        </p:blipFill>
        <p:spPr>
          <a:xfrm>
            <a:off x="5943599" y="2420302"/>
            <a:ext cx="5842085" cy="4132898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446C99B-5C1F-79E7-E609-756AB229E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41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365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CD1CC-64C0-3D96-7AAF-E0F3D0B96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37 Bus Case SCOPF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2E762-8995-2BD3-9D5D-808E7C458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11297920" cy="1463040"/>
          </a:xfrm>
        </p:spPr>
        <p:txBody>
          <a:bodyPr/>
          <a:lstStyle/>
          <a:p>
            <a:r>
              <a:rPr lang="en-US" dirty="0"/>
              <a:t>Keeping the SCOPF form open, contour the bus LMPs</a:t>
            </a:r>
          </a:p>
          <a:p>
            <a:r>
              <a:rPr lang="en-US" dirty="0"/>
              <a:t>What had been a</a:t>
            </a:r>
            <a:br>
              <a:rPr lang="en-US" dirty="0"/>
            </a:br>
            <a:r>
              <a:rPr lang="en-US" dirty="0"/>
              <a:t>relatively boring </a:t>
            </a:r>
            <a:br>
              <a:rPr lang="en-US" dirty="0"/>
            </a:br>
            <a:r>
              <a:rPr lang="en-US" dirty="0"/>
              <a:t>OPF solution indicates</a:t>
            </a:r>
            <a:br>
              <a:rPr lang="en-US" dirty="0"/>
            </a:br>
            <a:r>
              <a:rPr lang="en-US" dirty="0"/>
              <a:t>some major issues</a:t>
            </a:r>
          </a:p>
          <a:p>
            <a:r>
              <a:rPr lang="en-US" dirty="0"/>
              <a:t>Looking at the SCOPF</a:t>
            </a:r>
            <a:br>
              <a:rPr lang="en-US" dirty="0"/>
            </a:br>
            <a:r>
              <a:rPr lang="en-US" dirty="0"/>
              <a:t>form Results, </a:t>
            </a:r>
            <a:br>
              <a:rPr lang="en-US" dirty="0"/>
            </a:br>
            <a:r>
              <a:rPr lang="en-US" dirty="0"/>
              <a:t>Contingency Violations</a:t>
            </a:r>
            <a:br>
              <a:rPr lang="en-US" dirty="0"/>
            </a:br>
            <a:r>
              <a:rPr lang="en-US" dirty="0"/>
              <a:t>indicates there are</a:t>
            </a:r>
            <a:br>
              <a:rPr lang="en-US" dirty="0"/>
            </a:br>
            <a:r>
              <a:rPr lang="en-US" dirty="0"/>
              <a:t>some contingencies</a:t>
            </a:r>
            <a:br>
              <a:rPr lang="en-US" dirty="0"/>
            </a:br>
            <a:r>
              <a:rPr lang="en-US" dirty="0"/>
              <a:t>with unenforceable</a:t>
            </a:r>
            <a:br>
              <a:rPr lang="en-US" dirty="0"/>
            </a:br>
            <a:r>
              <a:rPr lang="en-US" dirty="0"/>
              <a:t>constraints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6E5B8F-9809-BFC4-96FD-E3764BEAE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4" r="17389"/>
          <a:stretch/>
        </p:blipFill>
        <p:spPr>
          <a:xfrm>
            <a:off x="4564017" y="1752600"/>
            <a:ext cx="7223760" cy="4723770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55FD869-6814-6D36-057B-292216060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42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118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B38C-D931-1049-C418-63D37E23D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 OPF and SCOPF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61532-C0A0-E82A-5B99-812304ECD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LP approach is widely used for the OPF and SCOPF, particularly when implementing a dc power flow approach</a:t>
            </a:r>
          </a:p>
          <a:p>
            <a:r>
              <a:rPr lang="en-US" dirty="0"/>
              <a:t>A key issue is determining the number of binding constraints to enforce in the LP tableau</a:t>
            </a:r>
          </a:p>
          <a:p>
            <a:pPr lvl="1"/>
            <a:r>
              <a:rPr lang="en-US" dirty="0"/>
              <a:t>Enforcing too many is time-consuming, enforcing too few results in excessive iterations</a:t>
            </a:r>
          </a:p>
          <a:p>
            <a:r>
              <a:rPr lang="en-US" dirty="0"/>
              <a:t>The LP approach is limited by the degree of linearity in the power system</a:t>
            </a:r>
          </a:p>
          <a:p>
            <a:pPr lvl="1"/>
            <a:r>
              <a:rPr lang="en-US" dirty="0"/>
              <a:t>Real power constraints are fairly linear, reactive power constraints much less so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FC5ED-F72D-1AFE-4985-F8F2DEC64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43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233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9786A-C4DB-CD63-5D01-C6DCC6032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OPF and SCOPF Solution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9E600-97E1-2C3F-76FE-F5D5B1058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several additional approaches for solving the OPF and SCOPF</a:t>
            </a:r>
          </a:p>
          <a:p>
            <a:r>
              <a:rPr lang="en-US" dirty="0"/>
              <a:t>It continues to be an area of active research</a:t>
            </a:r>
          </a:p>
          <a:p>
            <a:r>
              <a:rPr lang="en-US" dirty="0"/>
              <a:t>More general commercial optimization packages are being applied to the problem, including Gurobi and CPLEX</a:t>
            </a:r>
          </a:p>
          <a:p>
            <a:pPr lvl="1"/>
            <a:r>
              <a:rPr lang="en-US" dirty="0"/>
              <a:t>Over the years there has been great progress in this area, including with the solution of mixed-integer programming problems (speedups of up to 1 million times have been reported since 1991 with new algorithms and faster computers)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F575E-203A-4D16-8EB5-7FF75954B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44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665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FB96C-BE4F-6B51-C87F-C0A96A2FC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Electricity Markets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0E3A9-D042-D205-734A-281842083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decades electric utilities operated as vertical monopolies, with their rates set by state regulators</a:t>
            </a:r>
          </a:p>
          <a:p>
            <a:r>
              <a:rPr lang="en-US" dirty="0"/>
              <a:t>Utilities had an obligation to serve</a:t>
            </a:r>
            <a:br>
              <a:rPr lang="en-US" dirty="0"/>
            </a:br>
            <a:r>
              <a:rPr lang="en-US" dirty="0"/>
              <a:t>and customers had no choice</a:t>
            </a:r>
          </a:p>
          <a:p>
            <a:pPr lvl="1"/>
            <a:r>
              <a:rPr lang="en-US" dirty="0"/>
              <a:t>There was little third party generation</a:t>
            </a:r>
          </a:p>
          <a:p>
            <a:r>
              <a:rPr lang="en-US" dirty="0"/>
              <a:t>Major change in US occurred in 1992</a:t>
            </a:r>
            <a:br>
              <a:rPr lang="en-US" dirty="0"/>
            </a:br>
            <a:r>
              <a:rPr lang="en-US" dirty="0"/>
              <a:t>with the National Energy Policy Act</a:t>
            </a:r>
            <a:br>
              <a:rPr lang="en-US" dirty="0"/>
            </a:br>
            <a:r>
              <a:rPr lang="en-US" dirty="0"/>
              <a:t>that mandated utilities provide</a:t>
            </a:r>
            <a:br>
              <a:rPr lang="en-US" dirty="0"/>
            </a:br>
            <a:r>
              <a:rPr lang="en-US" dirty="0"/>
              <a:t>“nondiscriminatory” access to the high </a:t>
            </a:r>
            <a:br>
              <a:rPr lang="en-US" dirty="0"/>
            </a:br>
            <a:r>
              <a:rPr lang="en-US" dirty="0"/>
              <a:t>voltage grid</a:t>
            </a:r>
          </a:p>
          <a:p>
            <a:r>
              <a:rPr lang="en-US" dirty="0"/>
              <a:t>Goal was to setup true competition in generation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7FB42CA-5942-F52F-DFB4-B11CD933E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1898650"/>
            <a:ext cx="2530475" cy="306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CE29FE6-80E2-7748-4AD7-D9FCBE50D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45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2153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994A6-6121-9A9B-EF04-0A8F236B8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Markets Versus Centralized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AFDD6-14D2-D332-FEC4-F8D00BA0A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the vertically integrated utility, a small number of entities (typically utilities) did most of the planning </a:t>
            </a:r>
          </a:p>
          <a:p>
            <a:pPr lvl="1"/>
            <a:r>
              <a:rPr lang="en-US" dirty="0"/>
              <a:t>For example, which new generators and/or lines to build</a:t>
            </a:r>
          </a:p>
          <a:p>
            <a:pPr lvl="1"/>
            <a:r>
              <a:rPr lang="en-US" dirty="0"/>
              <a:t>Planning was coordinated and governed by regulators</a:t>
            </a:r>
          </a:p>
          <a:p>
            <a:pPr lvl="1"/>
            <a:r>
              <a:rPr lang="en-US" dirty="0"/>
              <a:t>Regulators needed to know the utilities actual costs so they could provide them with a fixed rate of return</a:t>
            </a:r>
          </a:p>
          <a:p>
            <a:r>
              <a:rPr lang="en-US" dirty="0"/>
              <a:t>With markets the larger number of participants often make individual decisions in reaction to prices</a:t>
            </a:r>
          </a:p>
          <a:p>
            <a:pPr lvl="1"/>
            <a:r>
              <a:rPr lang="en-US" dirty="0"/>
              <a:t>For example, whether to build new generation</a:t>
            </a:r>
          </a:p>
          <a:p>
            <a:pPr lvl="1"/>
            <a:r>
              <a:rPr lang="en-US" dirty="0"/>
              <a:t>Generator owners in general to not need to reveal their true costs; rather they make offers into the market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0456B-EA3A-85AF-8C81-E64C2A714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46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0360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B5CB-BE37-3826-94DE-ED79D9C2E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5B175-470D-0281-21BC-F4170CF34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 is to maximize the economic surplus (or total welfare), which is the sum of the consumer surplus and the producer surplus (i.e., their profit)</a:t>
            </a:r>
          </a:p>
          <a:p>
            <a:r>
              <a:rPr lang="en-US" dirty="0"/>
              <a:t>Generation owners have to</a:t>
            </a:r>
            <a:br>
              <a:rPr lang="en-US" dirty="0"/>
            </a:br>
            <a:r>
              <a:rPr lang="en-US" dirty="0"/>
              <a:t>decide their offer prices</a:t>
            </a:r>
          </a:p>
          <a:p>
            <a:r>
              <a:rPr lang="en-US" dirty="0"/>
              <a:t>If their price is too high, they</a:t>
            </a:r>
            <a:br>
              <a:rPr lang="en-US" dirty="0"/>
            </a:br>
            <a:r>
              <a:rPr lang="en-US" dirty="0"/>
              <a:t>are not selected to generate</a:t>
            </a:r>
          </a:p>
          <a:p>
            <a:r>
              <a:rPr lang="en-US" dirty="0"/>
              <a:t>At the wholesale level, the</a:t>
            </a:r>
            <a:br>
              <a:rPr lang="en-US" dirty="0"/>
            </a:br>
            <a:r>
              <a:rPr lang="en-US" dirty="0"/>
              <a:t>consumers often just see a </a:t>
            </a:r>
            <a:br>
              <a:rPr lang="en-US" dirty="0"/>
            </a:br>
            <a:r>
              <a:rPr lang="en-US" dirty="0"/>
              <a:t>price, though there can be price</a:t>
            </a:r>
            <a:br>
              <a:rPr lang="en-US" dirty="0"/>
            </a:br>
            <a:r>
              <a:rPr lang="en-US" dirty="0"/>
              <a:t>responsive load bids</a:t>
            </a:r>
          </a:p>
          <a:p>
            <a:endParaRPr lang="en-US" dirty="0"/>
          </a:p>
        </p:txBody>
      </p:sp>
      <p:pic>
        <p:nvPicPr>
          <p:cNvPr id="4" name="Picture 4" descr="https://upload.wikimedia.org/wikipedia/commons/thumb/d/d7/Economic-surpluses.svg/350px-Economic-surpluses.svg.png">
            <a:extLst>
              <a:ext uri="{FF2B5EF4-FFF2-40B4-BE49-F238E27FC236}">
                <a16:creationId xmlns:a16="http://schemas.microsoft.com/office/drawing/2014/main" id="{EB1E044F-2F98-58E0-B856-6813F1265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26912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3D56D2-EDA7-65EC-9407-AD0485E0470B}"/>
              </a:ext>
            </a:extLst>
          </p:cNvPr>
          <p:cNvSpPr txBox="1"/>
          <p:nvPr/>
        </p:nvSpPr>
        <p:spPr>
          <a:xfrm>
            <a:off x="934720" y="6324600"/>
            <a:ext cx="1082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Image Source: en.wikipedia.org/wiki/Economic_surplus#/media/File:Economic-surpluses.svg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BE07B55-FB57-91C2-30AB-97AFECB31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47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833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1A2A3-308D-0E15-6E94-8ED63145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Electricity Markets Today in North America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39A32-86B1-A7A4-CED7-1AFC195AB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in about 1995 electricity markets gradually started to develop, both in the US and elsewhere </a:t>
            </a:r>
          </a:p>
          <a:p>
            <a:r>
              <a:rPr lang="en-US" dirty="0"/>
              <a:t>In North America </a:t>
            </a:r>
            <a:br>
              <a:rPr lang="en-US" dirty="0"/>
            </a:br>
            <a:r>
              <a:rPr lang="en-US" dirty="0"/>
              <a:t>more than 60% of the</a:t>
            </a:r>
            <a:br>
              <a:rPr lang="en-US" dirty="0"/>
            </a:br>
            <a:r>
              <a:rPr lang="en-US" dirty="0"/>
              <a:t>load is supplied via </a:t>
            </a:r>
            <a:br>
              <a:rPr lang="en-US" dirty="0"/>
            </a:br>
            <a:r>
              <a:rPr lang="en-US" dirty="0"/>
              <a:t>wholesale electricity </a:t>
            </a:r>
            <a:br>
              <a:rPr lang="en-US" dirty="0"/>
            </a:br>
            <a:r>
              <a:rPr lang="en-US" dirty="0"/>
              <a:t>markets; markets differ </a:t>
            </a:r>
            <a:br>
              <a:rPr lang="en-US" dirty="0"/>
            </a:br>
            <a:r>
              <a:rPr lang="en-US" dirty="0"/>
              <a:t>but they all have certain</a:t>
            </a:r>
            <a:br>
              <a:rPr lang="en-US" dirty="0"/>
            </a:br>
            <a:r>
              <a:rPr lang="en-US" dirty="0"/>
              <a:t>common features</a:t>
            </a:r>
          </a:p>
          <a:p>
            <a:pPr lvl="1"/>
            <a:r>
              <a:rPr lang="en-US" dirty="0"/>
              <a:t>The terms regional transmission organizations (RTOs) and independent system operators (ISOs) are used (RTOs are more functionality and most are actually RTOs</a:t>
            </a:r>
            <a:br>
              <a:rPr lang="en-US" dirty="0"/>
            </a:br>
            <a:endParaRPr lang="en-US" sz="800" dirty="0"/>
          </a:p>
          <a:p>
            <a:r>
              <a:rPr lang="en-US" sz="2000" dirty="0">
                <a:solidFill>
                  <a:srgbClr val="1E0000"/>
                </a:solidFill>
              </a:rPr>
              <a:t>Image source: www.ferc.gov/industries-data/electric/power-sales-and-markets/rtos-and-isos</a:t>
            </a:r>
          </a:p>
          <a:p>
            <a:endParaRPr lang="en-US" dirty="0"/>
          </a:p>
        </p:txBody>
      </p:sp>
      <p:pic>
        <p:nvPicPr>
          <p:cNvPr id="4" name="Picture 3" descr="Map of RTOs and ISOs">
            <a:extLst>
              <a:ext uri="{FF2B5EF4-FFF2-40B4-BE49-F238E27FC236}">
                <a16:creationId xmlns:a16="http://schemas.microsoft.com/office/drawing/2014/main" id="{24A4D559-A7FA-0774-7F5E-AA7B039671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849120"/>
            <a:ext cx="5181600" cy="348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CF5B905-5982-1A7C-F714-70CAE64E3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48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246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5D9F-A6E4-605A-C715-DCF1448DB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Gas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A3D7F-BE21-088D-8980-D9D450F38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11297920" cy="624840"/>
          </a:xfrm>
        </p:spPr>
        <p:txBody>
          <a:bodyPr/>
          <a:lstStyle/>
          <a:p>
            <a:r>
              <a:rPr lang="en-US" dirty="0"/>
              <a:t>A key driver of electric grid economics is natural gas prices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0B6B7F-9260-C30B-3589-4A4B850F7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57400"/>
            <a:ext cx="10058400" cy="45663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9C682-B4C7-9EA9-C447-7FD6A56E5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4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7814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F9D29-BFAC-E01D-B09D-A4613A2C5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NERC Reliability Coordinators (RCs) </a:t>
            </a:r>
          </a:p>
        </p:txBody>
      </p:sp>
      <p:pic>
        <p:nvPicPr>
          <p:cNvPr id="4" name="Picture 3" descr="https://www.nerc.com/pa/rrm/TLR/SiteAssets/Pages/Reliability-Coordinators/Reliability%20Coordinators%20map.jpg">
            <a:extLst>
              <a:ext uri="{FF2B5EF4-FFF2-40B4-BE49-F238E27FC236}">
                <a16:creationId xmlns:a16="http://schemas.microsoft.com/office/drawing/2014/main" id="{C2550D56-C0DD-B6AB-320C-6B9FDE4852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1" y="1209185"/>
            <a:ext cx="579120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47EC88-28CB-ABC5-9B43-A68D21E25422}"/>
              </a:ext>
            </a:extLst>
          </p:cNvPr>
          <p:cNvSpPr/>
          <p:nvPr/>
        </p:nvSpPr>
        <p:spPr>
          <a:xfrm>
            <a:off x="6705600" y="1371600"/>
            <a:ext cx="4953000" cy="3139321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1E0000"/>
                </a:solidFill>
                <a:latin typeface="+mn-lt"/>
                <a:ea typeface="Calibri" panose="020F0502020204030204" pitchFamily="34" charset="0"/>
                <a:cs typeface="Vrinda"/>
              </a:rPr>
              <a:t>As noted in NERC </a:t>
            </a:r>
            <a:br>
              <a:rPr lang="en-US" sz="2200" dirty="0">
                <a:solidFill>
                  <a:srgbClr val="1E0000"/>
                </a:solidFill>
                <a:latin typeface="+mn-lt"/>
                <a:ea typeface="Calibri" panose="020F0502020204030204" pitchFamily="34" charset="0"/>
                <a:cs typeface="Vrinda"/>
              </a:rPr>
            </a:br>
            <a:r>
              <a:rPr lang="en-US" sz="2200" dirty="0">
                <a:solidFill>
                  <a:srgbClr val="1E0000"/>
                </a:solidFill>
                <a:latin typeface="+mn-lt"/>
                <a:ea typeface="Calibri" panose="020F0502020204030204" pitchFamily="34" charset="0"/>
                <a:cs typeface="Vrinda"/>
              </a:rPr>
              <a:t>IRO-001-1, “Reliability Coordinators must have the authority, plans and agreements in place to immediately direct reliability entities within the Reliability Coordinator Areas to re-dispatch generation, reconfigure transmission, or reduce load to mitigate critical conditions to return the system to a reliable state.” </a:t>
            </a:r>
            <a:endParaRPr lang="en-US" sz="2200" dirty="0">
              <a:solidFill>
                <a:srgbClr val="1E0000"/>
              </a:solidFill>
              <a:latin typeface="+mn-l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3B0DF6A-C709-553E-A5AD-C1BF1E75E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49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7065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0E722-1AA2-EF5C-CE5B-1A54F9BAA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Electricity Markets Common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59737-6CE2-4063-D30D-B7058BD9A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ahead market – this is needed because time is required to make decisions about committing generators</a:t>
            </a:r>
          </a:p>
          <a:p>
            <a:pPr lvl="1"/>
            <a:r>
              <a:rPr lang="en-US" dirty="0"/>
              <a:t>Generation owners submit offers for how much generation they can supply and at what price; accepted offers are binding</a:t>
            </a:r>
          </a:p>
          <a:p>
            <a:r>
              <a:rPr lang="en-US" dirty="0"/>
              <a:t>Real-time energy market – needed because day ahead forecasts are never perfect, and unexpected events can occur</a:t>
            </a:r>
          </a:p>
          <a:p>
            <a:r>
              <a:rPr lang="en-US" dirty="0"/>
              <a:t>Co-optimization with other “ancillary services” such as reserves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9E0CD-DBF4-2566-75DF-355CA29E0510}"/>
              </a:ext>
            </a:extLst>
          </p:cNvPr>
          <p:cNvSpPr txBox="1"/>
          <p:nvPr/>
        </p:nvSpPr>
        <p:spPr>
          <a:xfrm>
            <a:off x="762000" y="5791200"/>
            <a:ext cx="8566769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E0000"/>
                </a:solidFill>
              </a:rPr>
              <a:t>The source for much of this material “Analytic Research Foundations for the Next-Generation Electric</a:t>
            </a:r>
          </a:p>
          <a:p>
            <a:r>
              <a:rPr lang="en-US" sz="1600" dirty="0">
                <a:solidFill>
                  <a:srgbClr val="1E0000"/>
                </a:solidFill>
              </a:rPr>
              <a:t>Grid” (Chapter 2), The National Academies Press, 2016 (free download available)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4E3241D-9B38-6A1E-B2A1-306DCF995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50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0960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FFC3-93E6-1373-912C-AEE8EC55E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Electricity Markets Common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29C3D-6F99-F8E4-B60C-4D25BD048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Pricing is done using locational marginal prices, determined by an SCOPF</a:t>
            </a:r>
          </a:p>
          <a:p>
            <a:pPr lvl="1"/>
            <a:r>
              <a:rPr lang="en-US" dirty="0"/>
              <a:t>Most markets include a marginal losses component</a:t>
            </a:r>
          </a:p>
          <a:p>
            <a:r>
              <a:rPr lang="en-US" dirty="0"/>
              <a:t>LMP markets are designed to send transparent price signals so people can make short and long-term decisions</a:t>
            </a:r>
          </a:p>
          <a:p>
            <a:pPr lvl="1"/>
            <a:r>
              <a:rPr lang="en-US" dirty="0"/>
              <a:t>Generators are free to offer their electricity at whatever price they desire; they do not have to reveal their “true” costs</a:t>
            </a:r>
          </a:p>
          <a:p>
            <a:pPr lvl="1"/>
            <a:r>
              <a:rPr lang="en-US" dirty="0"/>
              <a:t>Most of the times markets work as planned (competitive prices) </a:t>
            </a:r>
          </a:p>
          <a:p>
            <a:pPr lvl="1"/>
            <a:r>
              <a:rPr lang="en-US" dirty="0"/>
              <a:t>During times of shortages (scarcity) there are limits on LMPs; ERCOT’s had been  $9000/MWh prior to Uri; now it is $5000/MWh</a:t>
            </a:r>
          </a:p>
          <a:p>
            <a:pPr lvl="1"/>
            <a:r>
              <a:rPr lang="en-US" dirty="0"/>
              <a:t>Markets are run by independent system operators (ISOs)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7D056-0292-608F-5DB5-5BEC047E7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51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621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4D2A6-2C78-0A3D-9D2F-60706DB54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LMP Energy Markets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87133-EE23-690F-E2CC-FC1E3F9E8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 LMP energy market the generation is paid the LMP at the bus, and the loads pay the LMP at the bus</a:t>
            </a:r>
          </a:p>
          <a:p>
            <a:pPr lvl="1"/>
            <a:r>
              <a:rPr lang="en-US" dirty="0"/>
              <a:t>This is done in both the day ahead market and in the real-time market (which makes up the differences between actual and the day ahead)</a:t>
            </a:r>
          </a:p>
          <a:p>
            <a:r>
              <a:rPr lang="en-US" dirty="0"/>
              <a:t>The generator surplus (profit) is the difference between the LMP and the actual cost of generation</a:t>
            </a:r>
          </a:p>
          <a:p>
            <a:r>
              <a:rPr lang="en-US" dirty="0"/>
              <a:t>Generators that offer too high are not selected to run, and hence make no profit</a:t>
            </a:r>
          </a:p>
          <a:p>
            <a:r>
              <a:rPr lang="en-US" dirty="0"/>
              <a:t>A key decision for the generation owners is what values to offer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03A85-F4BE-E3D6-DBB0-45CFB9C65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52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1805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537CE-189B-3A91-9AB3-A21D6837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Offers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548E6-F320-0D83-7F97-DD89C921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Generator offers are given in piecewise linear curves; that is, a fixed $/MWh for so much power for a time period</a:t>
            </a:r>
          </a:p>
          <a:p>
            <a:r>
              <a:rPr lang="en-US" dirty="0"/>
              <a:t>In the absence of constraints (congestion) the ISO would just select the lowest offers to meet the anticipated load</a:t>
            </a:r>
          </a:p>
          <a:p>
            <a:r>
              <a:rPr lang="en-US" dirty="0"/>
              <a:t>Actual dispatch is determined using an SCOPF 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889648-198F-3304-2FDA-8BCCEB6F5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7" y="3870823"/>
            <a:ext cx="5161433" cy="2453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1647CE06-A606-6857-D696-77698102E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3870823"/>
            <a:ext cx="4394897" cy="2453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75D962B-86D1-3CDE-E421-7CA4D282F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53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00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E6D4-1A20-2D6E-850C-597A134E5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66350-DD7D-C73F-8E39-20528AF30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Generators with high fixed costs and low operating costs (e.g., wind, solar, nuclear) benefit from running many hours</a:t>
            </a:r>
          </a:p>
          <a:p>
            <a:pPr lvl="1"/>
            <a:r>
              <a:rPr lang="en-US" dirty="0"/>
              <a:t>Usually they should submit offers close to their marginal costs</a:t>
            </a:r>
          </a:p>
          <a:p>
            <a:pPr lvl="1"/>
            <a:r>
              <a:rPr lang="en-US" dirty="0"/>
              <a:t>Wind (and some others) receive a production tax credit (PTC) for their first ten years of operation</a:t>
            </a:r>
          </a:p>
          <a:p>
            <a:pPr lvl="2"/>
            <a:r>
              <a:rPr lang="en-US" dirty="0"/>
              <a:t>$23/MWh for systems starting construction before 1/1/2017</a:t>
            </a:r>
          </a:p>
          <a:p>
            <a:pPr lvl="2"/>
            <a:r>
              <a:rPr lang="en-US" dirty="0"/>
              <a:t>$18/MWh 2017, $14/MWh in 2018, $10/MWh in 2019</a:t>
            </a:r>
          </a:p>
          <a:p>
            <a:pPr lvl="2"/>
            <a:r>
              <a:rPr lang="en-US" dirty="0"/>
              <a:t>It was suppose to end in 2019, but was extended in 12/2019 through 2020 at $15MWh</a:t>
            </a:r>
          </a:p>
          <a:p>
            <a:pPr lvl="2"/>
            <a:r>
              <a:rPr lang="en-US" dirty="0"/>
              <a:t>Then it got extended through the end of 2021 at $18/MWh </a:t>
            </a:r>
          </a:p>
          <a:p>
            <a:pPr lvl="2"/>
            <a:r>
              <a:rPr lang="en-US" dirty="0"/>
              <a:t>On 8/16/22 President Biden signed the Inflation Reduction Act of 2022 that extended the PTC through at least 2024 and provides 100% for certain projects </a:t>
            </a:r>
          </a:p>
          <a:p>
            <a:pPr lvl="1"/>
            <a:r>
              <a:rPr lang="en-US" dirty="0"/>
              <a:t>Generators with low fixed costs and high operating cost can do fine operating fewer hours (at higher prices)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0A0AD-E0A8-D183-DC51-E11B7B464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54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3278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E543F-CD70-079E-63B4-C940DB5F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Market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D7D3D-AEB8-D8CE-F2B6-68B348425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issue is whether a particular group of generators has market power</a:t>
            </a:r>
          </a:p>
          <a:p>
            <a:r>
              <a:rPr lang="en-US" dirty="0"/>
              <a:t>Market power is the antithesis of competition</a:t>
            </a:r>
          </a:p>
          <a:p>
            <a:pPr marL="971550" lvl="2" indent="-457200">
              <a:buSzPct val="100000"/>
            </a:pPr>
            <a:r>
              <a:rPr lang="en-US" altLang="en-US" dirty="0"/>
              <a:t>It is the ability of a particular group of sellers to maintain prices above competitive levels, usually by withholding supply</a:t>
            </a:r>
          </a:p>
          <a:p>
            <a:pPr marL="4572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altLang="en-US" dirty="0"/>
              <a:t>The extreme case is a single supplier of a product (i.e., a monopoly)</a:t>
            </a:r>
          </a:p>
          <a:p>
            <a:pPr marL="4572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altLang="en-US" dirty="0"/>
              <a:t>In the short run what a monopolistic producer can charge depends upon the price elasticity of the demand</a:t>
            </a:r>
          </a:p>
          <a:p>
            <a:pPr marL="4572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altLang="en-US" dirty="0"/>
              <a:t>Sometimes market power can result in decreased prices in the long-term by quickening the entry of new players or new innovation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E5569-B10B-6D00-AE84-C019DBBAA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55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283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4F02-670C-7E0B-5854-F69C264D4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Market Power and Scarcity Rents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4CB71-A61E-8305-2504-7AA21FC6F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generator owner exercises market power when it is unwilling to make energy available at a price that is equal to that unit’s variable cost of production, even thought there is currently unloaded generation capacity (i.e., there is no scarcity)</a:t>
            </a:r>
          </a:p>
          <a:p>
            <a:r>
              <a:rPr lang="en-US" altLang="en-US" dirty="0"/>
              <a:t>Scarcity rents occur when the level of electric demand is such that there is little, if any, unused capacity</a:t>
            </a:r>
          </a:p>
          <a:p>
            <a:r>
              <a:rPr lang="en-US" altLang="en-US" dirty="0"/>
              <a:t>Scarcity rents are used to recover fixed costs</a:t>
            </a:r>
          </a:p>
          <a:p>
            <a:r>
              <a:rPr lang="en-US" dirty="0"/>
              <a:t>If in an LMP market the participants can make offers for their generation and if they are paid the bus LMP, then there is the potential to do profit maximization; profit maximization can be done as long as a particular participant does not have market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120F1-7306-B4B3-7B0E-BB491ED65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56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9927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4F960-D869-E398-0325-C2610093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37 Bus Profit Maximization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38540-BCD0-1663-190D-6E7728CE4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11297920" cy="1005840"/>
          </a:xfrm>
        </p:spPr>
        <p:txBody>
          <a:bodyPr/>
          <a:lstStyle/>
          <a:p>
            <a:r>
              <a:rPr lang="en-US" dirty="0"/>
              <a:t>To try maximizing profits, open the case PSC_37Bus_SCOPF and change the cost multiplier for one or more generators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A0DD3-465F-396E-A453-9F098A7FA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362200"/>
            <a:ext cx="8839200" cy="422279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FE6A0AC-0B52-96D6-C486-D688848AC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57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9204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11D33-05FF-E15B-AA4E-0B0AEDA82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Questions?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2B177-1A65-6A99-AA2F-CC18373D35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1295400"/>
            <a:ext cx="9982200" cy="53122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47CF2-8B21-9F11-58F5-6F88B6AB90B0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58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67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97FDF-CB6F-381A-6FD2-D726FEA1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System Operational Economics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26373-AD0C-6443-AA45-F8B4B2585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Generators can have vastly different incremental operational costs</a:t>
            </a:r>
          </a:p>
          <a:p>
            <a:pPr lvl="1"/>
            <a:r>
              <a:rPr lang="en-US" dirty="0"/>
              <a:t>Some are essentially free or low cost (wind, solar, hydro, nuclear)</a:t>
            </a:r>
          </a:p>
          <a:p>
            <a:pPr lvl="1"/>
            <a:r>
              <a:rPr lang="en-US" dirty="0"/>
              <a:t>Because of the large amount of natural gas generation, electricity prices are very dependent on natural gas prices </a:t>
            </a:r>
          </a:p>
          <a:p>
            <a:r>
              <a:rPr lang="en-US" dirty="0"/>
              <a:t>Economic dispatch is concerned with determining the best dispatch for generators without changing their commitment</a:t>
            </a:r>
          </a:p>
          <a:p>
            <a:r>
              <a:rPr lang="en-US" dirty="0"/>
              <a:t>Unit commitment focuses on optimization over several days.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4344-ACBE-3B9E-3E51-0CE5620C5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324600"/>
            <a:ext cx="482600" cy="457200"/>
          </a:xfrm>
        </p:spPr>
        <p:txBody>
          <a:bodyPr/>
          <a:lstStyle/>
          <a:p>
            <a:fld id="{F06A5241-12CB-C64D-AE38-6540AC6C648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/>
              <a:t>5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64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Commitment: Quick 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commitment is used to determine which generator units should be committed to meet the load</a:t>
            </a:r>
          </a:p>
          <a:p>
            <a:r>
              <a:rPr lang="en-US" dirty="0"/>
              <a:t>The electric load varies substantially so there is almost always more generator capacity available than load</a:t>
            </a:r>
          </a:p>
          <a:p>
            <a:r>
              <a:rPr lang="en-US" dirty="0"/>
              <a:t>Units have availability constraints</a:t>
            </a:r>
          </a:p>
          <a:p>
            <a:pPr lvl="1"/>
            <a:r>
              <a:rPr lang="en-US" dirty="0"/>
              <a:t>Minimum up time, time to start, cost to start</a:t>
            </a:r>
          </a:p>
          <a:p>
            <a:pPr lvl="1"/>
            <a:r>
              <a:rPr lang="en-US" dirty="0"/>
              <a:t>Minimum down time, time to shutdown, cost to shutdown</a:t>
            </a:r>
          </a:p>
          <a:p>
            <a:pPr lvl="1"/>
            <a:r>
              <a:rPr lang="en-US" dirty="0"/>
              <a:t>Ramp rates, minimum MW output</a:t>
            </a:r>
          </a:p>
          <a:p>
            <a:pPr lvl="1"/>
            <a:r>
              <a:rPr lang="en-US" dirty="0"/>
              <a:t>Scheduled and unscheduled outages</a:t>
            </a:r>
          </a:p>
          <a:p>
            <a:r>
              <a:rPr lang="en-US" dirty="0"/>
              <a:t>System constraints including load, reserve, emissions, network can all be considered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387BA-6E7D-087A-2492-1826D133C84F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6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989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Unit Commitment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commitment involves a potentially large number of integer and continuous variables</a:t>
            </a:r>
          </a:p>
          <a:p>
            <a:pPr lvl="1"/>
            <a:r>
              <a:rPr lang="en-US" dirty="0"/>
              <a:t>Not just the status of each unit, but also the amount of time it has been in a particular state (i.e., off or on)</a:t>
            </a:r>
          </a:p>
          <a:p>
            <a:r>
              <a:rPr lang="en-US" dirty="0"/>
              <a:t>Solved for a set of discrete time periods, which at each time period there are lots of different potential states</a:t>
            </a:r>
          </a:p>
          <a:p>
            <a:r>
              <a:rPr lang="en-US" dirty="0"/>
              <a:t>Solution approaches include</a:t>
            </a:r>
          </a:p>
          <a:p>
            <a:pPr lvl="1"/>
            <a:r>
              <a:rPr lang="en-US" dirty="0"/>
              <a:t>Dynamic programming</a:t>
            </a:r>
          </a:p>
          <a:p>
            <a:pPr lvl="1"/>
            <a:r>
              <a:rPr lang="en-US" dirty="0"/>
              <a:t>Lagrangian relaxation</a:t>
            </a:r>
          </a:p>
          <a:p>
            <a:pPr lvl="1"/>
            <a:r>
              <a:rPr lang="en-US" dirty="0"/>
              <a:t>Mixed Integer Programming (currently state-of-the-art)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A98C3-2B2D-1551-CCF6-DC5226216CB5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7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883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Longer Term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Longer term optimization is a key consideration in hydro systems with significant reservoir storage</a:t>
            </a:r>
          </a:p>
          <a:p>
            <a:pPr lvl="1"/>
            <a:r>
              <a:rPr lang="en-US" dirty="0"/>
              <a:t>Use the water when it is the most valuable taking into account potentially many other constraints</a:t>
            </a:r>
          </a:p>
          <a:p>
            <a:r>
              <a:rPr lang="en-US" dirty="0"/>
              <a:t>Generator maintenance scheduling</a:t>
            </a:r>
          </a:p>
          <a:p>
            <a:r>
              <a:rPr lang="en-US" dirty="0"/>
              <a:t>Building generation often involves large upfront capital costs to create an asset that will last 20 to 40 years; long-term contracts provide a way to share the risk</a:t>
            </a:r>
          </a:p>
          <a:p>
            <a:r>
              <a:rPr lang="en-US" dirty="0"/>
              <a:t>Take-or-pay contracts obligate a purchaser to purchase so much of a product over a given time period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97061-5A19-6244-4894-359DC1CFE22A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8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593268"/>
      </p:ext>
    </p:extLst>
  </p:cSld>
  <p:clrMapOvr>
    <a:masterClrMapping/>
  </p:clrMapOvr>
</p:sld>
</file>

<file path=ppt/theme/theme1.xml><?xml version="1.0" encoding="utf-8"?>
<a:theme xmlns:a="http://schemas.openxmlformats.org/drawingml/2006/main" name="Capsules">
  <a:themeElements>
    <a:clrScheme name="Capsules 2">
      <a:dk1>
        <a:srgbClr val="003366"/>
      </a:dk1>
      <a:lt1>
        <a:srgbClr val="FFFFFF"/>
      </a:lt1>
      <a:dk2>
        <a:srgbClr val="006666"/>
      </a:dk2>
      <a:lt2>
        <a:srgbClr val="003366"/>
      </a:lt2>
      <a:accent1>
        <a:srgbClr val="99CC99"/>
      </a:accent1>
      <a:accent2>
        <a:srgbClr val="33CCCC"/>
      </a:accent2>
      <a:accent3>
        <a:srgbClr val="FFFFFF"/>
      </a:accent3>
      <a:accent4>
        <a:srgbClr val="002A56"/>
      </a:accent4>
      <a:accent5>
        <a:srgbClr val="CAE2CA"/>
      </a:accent5>
      <a:accent6>
        <a:srgbClr val="2DB9B9"/>
      </a:accent6>
      <a:hlink>
        <a:srgbClr val="666699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100000"/>
          <a:buFont typeface="Wingdings" pitchFamily="2" charset="2"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100000"/>
          <a:buFont typeface="Wingdings" pitchFamily="2" charset="2"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apsules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Designs\Capsules.pot</Template>
  <TotalTime>5970</TotalTime>
  <Words>4211</Words>
  <Application>Microsoft Office PowerPoint</Application>
  <PresentationFormat>Widescreen</PresentationFormat>
  <Paragraphs>383</Paragraphs>
  <Slides>59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Calibri</vt:lpstr>
      <vt:lpstr>Helvetica</vt:lpstr>
      <vt:lpstr>Symbol</vt:lpstr>
      <vt:lpstr>Times New Roman</vt:lpstr>
      <vt:lpstr>Wingdings</vt:lpstr>
      <vt:lpstr>Capsules</vt:lpstr>
      <vt:lpstr>Equation</vt:lpstr>
      <vt:lpstr>Fundamentals of Electric Transmission System Planning</vt:lpstr>
      <vt:lpstr>Power System Economics</vt:lpstr>
      <vt:lpstr>Power System Markets</vt:lpstr>
      <vt:lpstr>US Generator Capacity Additions</vt:lpstr>
      <vt:lpstr>Natural Gas Prices</vt:lpstr>
      <vt:lpstr>Power System Operational Economics</vt:lpstr>
      <vt:lpstr>Unit Commitment: Quick Coverage</vt:lpstr>
      <vt:lpstr>Solving Unit Commitment</vt:lpstr>
      <vt:lpstr>Longer Term Optimization</vt:lpstr>
      <vt:lpstr>Example: Prairie State Energy Campus</vt:lpstr>
      <vt:lpstr>Electric Grid Economic Operation</vt:lpstr>
      <vt:lpstr>Power System Economic Dispatch </vt:lpstr>
      <vt:lpstr>Economic Dispatch Example without Losses</vt:lpstr>
      <vt:lpstr>Economic Dispatch on 37 Bus Case</vt:lpstr>
      <vt:lpstr>Area Supply Curve</vt:lpstr>
      <vt:lpstr>Optimal Power Flow (OPF)</vt:lpstr>
      <vt:lpstr>OPF, cont.</vt:lpstr>
      <vt:lpstr>Two Example OPF Solution Methods</vt:lpstr>
      <vt:lpstr>Key SCOPF Application: Locational Marginal Prices (LMPs)</vt:lpstr>
      <vt:lpstr>Example: ERCOT Security Sequence </vt:lpstr>
      <vt:lpstr>ERCOT LMPs, March 15, 2024 at 4:25 pm</vt:lpstr>
      <vt:lpstr>OPF Problem Formulation</vt:lpstr>
      <vt:lpstr>LP OPF Solution Method</vt:lpstr>
      <vt:lpstr>Two Bus with Unconstrained Line</vt:lpstr>
      <vt:lpstr>Two Bus with Constrained Line</vt:lpstr>
      <vt:lpstr>Three Bus (B3) Example</vt:lpstr>
      <vt:lpstr>B3 with Line Limits NOT Enforced</vt:lpstr>
      <vt:lpstr>B3 with Line Limits Enforced</vt:lpstr>
      <vt:lpstr>Verify Bus 3 Marginal Cost</vt:lpstr>
      <vt:lpstr>Why is bus 3 LMP = $14 /MWh</vt:lpstr>
      <vt:lpstr>Why is bus 3 LMP $ 14 / MWh, cont’d</vt:lpstr>
      <vt:lpstr>Both lines into Bus 3 Congested</vt:lpstr>
      <vt:lpstr>Both lines into Bus 3 Congested</vt:lpstr>
      <vt:lpstr>Marginal Cost of Constraint Enforcement</vt:lpstr>
      <vt:lpstr>Locational Marginal Prices (LMPs)</vt:lpstr>
      <vt:lpstr>Five Bus Case Optimal Power Flow Example</vt:lpstr>
      <vt:lpstr>Solving the OPF in Planning Software</vt:lpstr>
      <vt:lpstr>37 Bus Example</vt:lpstr>
      <vt:lpstr>OPF Hands-On: PSC_2000_DCOPF</vt:lpstr>
      <vt:lpstr>Security Constrained OPF</vt:lpstr>
      <vt:lpstr>Security Constrained OPF, cont.</vt:lpstr>
      <vt:lpstr>PowerWorld SCOPF Application</vt:lpstr>
      <vt:lpstr>37 Bus Case SCOPF Results</vt:lpstr>
      <vt:lpstr>LP OPF and SCOPF Issues</vt:lpstr>
      <vt:lpstr>Additional OPF and SCOPF Solution Methods</vt:lpstr>
      <vt:lpstr>Electricity Markets History</vt:lpstr>
      <vt:lpstr>Markets Versus Centralized Planning</vt:lpstr>
      <vt:lpstr>Overall Goal</vt:lpstr>
      <vt:lpstr>Electricity Markets Today in North America</vt:lpstr>
      <vt:lpstr>Aside: NERC Reliability Coordinators (RCs) </vt:lpstr>
      <vt:lpstr>Electricity Markets Common Features</vt:lpstr>
      <vt:lpstr>Electricity Markets Common Features</vt:lpstr>
      <vt:lpstr>LMP Energy Markets</vt:lpstr>
      <vt:lpstr>Generator Offers</vt:lpstr>
      <vt:lpstr>General Guidelines</vt:lpstr>
      <vt:lpstr>Horizontal Market Power</vt:lpstr>
      <vt:lpstr>Market Power and Scarcity Rents</vt:lpstr>
      <vt:lpstr>37 Bus Profit Maximization Example</vt:lpstr>
      <vt:lpstr>Thank You! Questions? </vt:lpstr>
    </vt:vector>
  </TitlesOfParts>
  <Company>ECE - 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ECEN 615_Lect1</dc:title>
  <dc:creator>ECE Publications</dc:creator>
  <cp:lastModifiedBy>Thomas Overbye</cp:lastModifiedBy>
  <cp:revision>475</cp:revision>
  <cp:lastPrinted>2020-08-20T12:26:33Z</cp:lastPrinted>
  <dcterms:created xsi:type="dcterms:W3CDTF">2000-05-11T14:27:08Z</dcterms:created>
  <dcterms:modified xsi:type="dcterms:W3CDTF">2024-03-17T20:58:35Z</dcterms:modified>
</cp:coreProperties>
</file>